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omments/modernComment_9D2_E54C1F24.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65"/>
  </p:notesMasterIdLst>
  <p:handoutMasterIdLst>
    <p:handoutMasterId r:id="rId66"/>
  </p:handoutMasterIdLst>
  <p:sldIdLst>
    <p:sldId id="289" r:id="rId5"/>
    <p:sldId id="413" r:id="rId6"/>
    <p:sldId id="2438" r:id="rId7"/>
    <p:sldId id="414" r:id="rId8"/>
    <p:sldId id="2473" r:id="rId9"/>
    <p:sldId id="2441" r:id="rId10"/>
    <p:sldId id="2449" r:id="rId11"/>
    <p:sldId id="2475" r:id="rId12"/>
    <p:sldId id="2476" r:id="rId13"/>
    <p:sldId id="2450" r:id="rId14"/>
    <p:sldId id="2484" r:id="rId15"/>
    <p:sldId id="2527" r:id="rId16"/>
    <p:sldId id="2482" r:id="rId17"/>
    <p:sldId id="2528" r:id="rId18"/>
    <p:sldId id="2529" r:id="rId19"/>
    <p:sldId id="2533" r:id="rId20"/>
    <p:sldId id="2513" r:id="rId21"/>
    <p:sldId id="2514" r:id="rId22"/>
    <p:sldId id="2534" r:id="rId23"/>
    <p:sldId id="2535" r:id="rId24"/>
    <p:sldId id="2537" r:id="rId25"/>
    <p:sldId id="2540" r:id="rId26"/>
    <p:sldId id="2544" r:id="rId27"/>
    <p:sldId id="2495" r:id="rId28"/>
    <p:sldId id="2485" r:id="rId29"/>
    <p:sldId id="2494" r:id="rId30"/>
    <p:sldId id="2518" r:id="rId31"/>
    <p:sldId id="2486" r:id="rId32"/>
    <p:sldId id="274" r:id="rId33"/>
    <p:sldId id="287" r:id="rId34"/>
    <p:sldId id="288" r:id="rId35"/>
    <p:sldId id="2477" r:id="rId36"/>
    <p:sldId id="2464" r:id="rId37"/>
    <p:sldId id="339" r:id="rId38"/>
    <p:sldId id="2443" r:id="rId39"/>
    <p:sldId id="262" r:id="rId40"/>
    <p:sldId id="2453" r:id="rId41"/>
    <p:sldId id="2447" r:id="rId42"/>
    <p:sldId id="2451" r:id="rId43"/>
    <p:sldId id="264" r:id="rId44"/>
    <p:sldId id="261" r:id="rId45"/>
    <p:sldId id="260" r:id="rId46"/>
    <p:sldId id="2454" r:id="rId47"/>
    <p:sldId id="2455" r:id="rId48"/>
    <p:sldId id="2462" r:id="rId49"/>
    <p:sldId id="2448" r:id="rId50"/>
    <p:sldId id="2488" r:id="rId51"/>
    <p:sldId id="2478" r:id="rId52"/>
    <p:sldId id="397" r:id="rId53"/>
    <p:sldId id="402" r:id="rId54"/>
    <p:sldId id="2481" r:id="rId55"/>
    <p:sldId id="404" r:id="rId56"/>
    <p:sldId id="2479" r:id="rId57"/>
    <p:sldId id="401" r:id="rId58"/>
    <p:sldId id="2480" r:id="rId59"/>
    <p:sldId id="403" r:id="rId60"/>
    <p:sldId id="2487" r:id="rId61"/>
    <p:sldId id="415" r:id="rId62"/>
    <p:sldId id="2483" r:id="rId63"/>
    <p:sldId id="2440" r:id="rId64"/>
  </p:sldIdLst>
  <p:sldSz cx="12192000" cy="6858000"/>
  <p:notesSz cx="6858000" cy="9144000"/>
  <p:custDataLst>
    <p:tags r:id="rId67"/>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92506" autoAdjust="0"/>
  </p:normalViewPr>
  <p:slideViewPr>
    <p:cSldViewPr>
      <p:cViewPr varScale="1">
        <p:scale>
          <a:sx n="149" d="100"/>
          <a:sy n="149" d="100"/>
        </p:scale>
        <p:origin x="732" y="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omments/modernComment_9D2_E54C1F24.xml><?xml version="1.0" encoding="utf-8"?>
<p188:cmLst xmlns:a="http://schemas.openxmlformats.org/drawingml/2006/main" xmlns:r="http://schemas.openxmlformats.org/officeDocument/2006/relationships" xmlns:p188="http://schemas.microsoft.com/office/powerpoint/2018/8/main">
  <p188:cm id="{82E3856F-15AF-7E4F-B851-B9C82ACD0249}" authorId="{00000000-0000-0000-0000-000000000000}" created="2023-06-16T14:01:07.051">
    <pc:sldMkLst xmlns:pc="http://schemas.microsoft.com/office/powerpoint/2013/main/command">
      <pc:docMk/>
      <pc:sldMk cId="3846971172" sldId="2514"/>
    </pc:sldMkLst>
    <p188:txBody>
      <a:bodyPr/>
      <a:lstStyle/>
      <a:p>
        <a:r>
          <a:rPr lang="en-US"/>
          <a:t>Is the bottom axis control?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8/22/2023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8/22/2023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13</a:t>
            </a:fld>
            <a:endParaRPr lang="en-US"/>
          </a:p>
        </p:txBody>
      </p:sp>
    </p:spTree>
    <p:extLst>
      <p:ext uri="{BB962C8B-B14F-4D97-AF65-F5344CB8AC3E}">
        <p14:creationId xmlns:p14="http://schemas.microsoft.com/office/powerpoint/2010/main" val="33443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in autoregressive transformer off of autoencoders</a:t>
            </a:r>
          </a:p>
        </p:txBody>
      </p:sp>
      <p:sp>
        <p:nvSpPr>
          <p:cNvPr id="4" name="Slide Number Placeholder 3"/>
          <p:cNvSpPr>
            <a:spLocks noGrp="1"/>
          </p:cNvSpPr>
          <p:nvPr>
            <p:ph type="sldNum" sz="quarter" idx="5"/>
          </p:nvPr>
        </p:nvSpPr>
        <p:spPr/>
        <p:txBody>
          <a:bodyPr/>
          <a:lstStyle/>
          <a:p>
            <a:fld id="{72459E79-B3EA-453E-BDBA-60E25D7173B4}" type="slidenum">
              <a:rPr lang="en-US" smtClean="0"/>
              <a:t>19</a:t>
            </a:fld>
            <a:endParaRPr lang="en-US"/>
          </a:p>
        </p:txBody>
      </p:sp>
    </p:spTree>
    <p:extLst>
      <p:ext uri="{BB962C8B-B14F-4D97-AF65-F5344CB8AC3E}">
        <p14:creationId xmlns:p14="http://schemas.microsoft.com/office/powerpoint/2010/main" val="69225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and Macro-economic trends </a:t>
            </a:r>
          </a:p>
          <a:p>
            <a:endParaRPr lang="en-US" dirty="0"/>
          </a:p>
          <a:p>
            <a:r>
              <a:rPr lang="en-US" sz="1200" dirty="0">
                <a:latin typeface="Amasis MT Pro Light" panose="020B0604020202020204" pitchFamily="18" charset="0"/>
                <a:cs typeface="Aharoni" panose="02010803020104030203" pitchFamily="2" charset="-79"/>
              </a:rPr>
              <a:t>Punctuated Equilibrium - </a:t>
            </a:r>
            <a:r>
              <a:rPr lang="en-US" dirty="0"/>
              <a:t>The theory posits that most social systems exist in an extended period of stasis, which may be punctuated by sudden shifts leading to radical change</a:t>
            </a:r>
          </a:p>
        </p:txBody>
      </p:sp>
      <p:sp>
        <p:nvSpPr>
          <p:cNvPr id="4" name="Slide Number Placeholder 3"/>
          <p:cNvSpPr>
            <a:spLocks noGrp="1"/>
          </p:cNvSpPr>
          <p:nvPr>
            <p:ph type="sldNum" sz="quarter" idx="5"/>
          </p:nvPr>
        </p:nvSpPr>
        <p:spPr/>
        <p:txBody>
          <a:bodyPr/>
          <a:lstStyle/>
          <a:p>
            <a:fld id="{72459E79-B3EA-453E-BDBA-60E25D7173B4}" type="slidenum">
              <a:rPr lang="en-US" smtClean="0"/>
              <a:t>24</a:t>
            </a:fld>
            <a:endParaRPr lang="en-US"/>
          </a:p>
        </p:txBody>
      </p:sp>
    </p:spTree>
    <p:extLst>
      <p:ext uri="{BB962C8B-B14F-4D97-AF65-F5344CB8AC3E}">
        <p14:creationId xmlns:p14="http://schemas.microsoft.com/office/powerpoint/2010/main" val="3648058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44</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45</a:t>
            </a:fld>
            <a:endParaRPr lang="en-US"/>
          </a:p>
        </p:txBody>
      </p:sp>
    </p:spTree>
    <p:extLst>
      <p:ext uri="{BB962C8B-B14F-4D97-AF65-F5344CB8AC3E}">
        <p14:creationId xmlns:p14="http://schemas.microsoft.com/office/powerpoint/2010/main" val="243726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49</a:t>
            </a:fld>
            <a:endParaRPr lang="en-US"/>
          </a:p>
        </p:txBody>
      </p:sp>
    </p:spTree>
    <p:extLst>
      <p:ext uri="{BB962C8B-B14F-4D97-AF65-F5344CB8AC3E}">
        <p14:creationId xmlns:p14="http://schemas.microsoft.com/office/powerpoint/2010/main" val="334432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615D8-3361-1208-5180-58765D9C3E0C}"/>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357B85B4-9113-E301-CAF7-739A6605D57A}"/>
              </a:ext>
            </a:extLst>
          </p:cNvPr>
          <p:cNvSpPr>
            <a:spLocks noGrp="1"/>
          </p:cNvSpPr>
          <p:nvPr>
            <p:ph type="sldNum" sz="quarter" idx="11"/>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450175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00094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253452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8532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75AE-654B-443E-7DB5-0B39EC7BB35C}"/>
              </a:ext>
            </a:extLst>
          </p:cNvPr>
          <p:cNvSpPr>
            <a:spLocks noGrp="1"/>
          </p:cNvSpPr>
          <p:nvPr>
            <p:ph type="title"/>
          </p:nvPr>
        </p:nvSpPr>
        <p:spPr/>
        <p:txBody>
          <a:bodyPr/>
          <a:lstStyle/>
          <a:p>
            <a:r>
              <a:rPr lang="en-US" dirty="0"/>
              <a:t>Click to edit Master title style</a:t>
            </a:r>
          </a:p>
        </p:txBody>
      </p:sp>
      <p:sp>
        <p:nvSpPr>
          <p:cNvPr id="7" name="Slide Number">
            <a:extLst>
              <a:ext uri="{FF2B5EF4-FFF2-40B4-BE49-F238E27FC236}">
                <a16:creationId xmlns:a16="http://schemas.microsoft.com/office/drawing/2014/main" id="{3A85FB6C-390E-5F4C-9644-3E8A89A3EFB8}"/>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2620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illowTre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E80FFBD3-0071-0A2A-6552-8CB061103007}"/>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41120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21">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8/22/2023</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62"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61" r:id="rId15"/>
    <p:sldLayoutId id="2147483763" r:id="rId16"/>
    <p:sldLayoutId id="2147483764" r:id="rId17"/>
    <p:sldLayoutId id="2147483765" r:id="rId18"/>
    <p:sldLayoutId id="2147483766" r:id="rId19"/>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sebastianraschka.com/blog/2022/ml-pytorch-book.html" TargetMode="External"/><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1.jpg"/><Relationship Id="rId5" Type="http://schemas.openxmlformats.org/officeDocument/2006/relationships/hyperlink" Target="https://www.deeplearningbook.org/" TargetMode="Externa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9D2_E54C1F2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arstechnica.com/information-technology/2023/02/man-beats-machine-at-go-in-human-victory-over-ai/"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TO0J2Yw7usM" TargetMode="External"/><Relationship Id="rId2" Type="http://schemas.openxmlformats.org/officeDocument/2006/relationships/hyperlink" Target="https://www.ted.com/talks/joy_buolamwini_how_i_m_fighting_bias_in_algorithms/transcript"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eachablemachine.withgoogle.com/train" TargetMode="External"/><Relationship Id="rId1" Type="http://schemas.openxmlformats.org/officeDocument/2006/relationships/slideLayout" Target="../slideLayouts/slideLayout5.xml"/><Relationship Id="rId4" Type="http://schemas.openxmlformats.org/officeDocument/2006/relationships/hyperlink" Target="https://beta.openai.com/playground"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Informating"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abs.openai.com/"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hyperlink" Target="https://www.bibsonomy.org/bibtex/263868097d6e1998de3d88fcbb7670ca6/sb3000"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hyperlink" Target="https://www.lmi.org/challenge"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A55DD-1220-4E7C-8864-A4A413D47671}"/>
              </a:ext>
            </a:extLst>
          </p:cNvPr>
          <p:cNvSpPr txBox="1"/>
          <p:nvPr/>
        </p:nvSpPr>
        <p:spPr>
          <a:xfrm>
            <a:off x="1371600" y="2514600"/>
            <a:ext cx="8731514" cy="830997"/>
          </a:xfrm>
          <a:prstGeom prst="rect">
            <a:avLst/>
          </a:prstGeom>
          <a:noFill/>
        </p:spPr>
        <p:txBody>
          <a:bodyPr wrap="square" rtlCol="0">
            <a:spAutoFit/>
          </a:bodyPr>
          <a:lstStyle/>
          <a:p>
            <a:pPr lvl="1" algn="ctr">
              <a:defRPr/>
            </a:pPr>
            <a:r>
              <a:rPr lang="en-US" sz="2400" b="1" dirty="0">
                <a:latin typeface="Book Antiqua" charset="0"/>
              </a:rPr>
              <a:t>Data Science a Field for the Data Age</a:t>
            </a:r>
          </a:p>
          <a:p>
            <a:pPr lvl="1" algn="ctr">
              <a:defRPr/>
            </a:pPr>
            <a:endParaRPr lang="en-US" sz="2400" b="1" dirty="0">
              <a:latin typeface="Book Antiqua" charset="0"/>
            </a:endParaRP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F15D2-6BF3-6027-8045-2DDB659D1300}"/>
              </a:ext>
            </a:extLst>
          </p:cNvPr>
          <p:cNvSpPr txBox="1"/>
          <p:nvPr/>
        </p:nvSpPr>
        <p:spPr>
          <a:xfrm>
            <a:off x="2743200" y="4724400"/>
            <a:ext cx="6096982" cy="923330"/>
          </a:xfrm>
          <a:prstGeom prst="rect">
            <a:avLst/>
          </a:prstGeom>
          <a:noFill/>
        </p:spPr>
        <p:txBody>
          <a:bodyPr wrap="square">
            <a:spAutoFit/>
          </a:bodyPr>
          <a:lstStyle/>
          <a:p>
            <a:r>
              <a:rPr lang="en-US" dirty="0"/>
              <a:t>https://www.qwant.com/?client=ext-firefox-sb&amp;t=images&amp;q=normal+distribution&amp;o=0%3A0867C7A9CC1F9B31D9BB2B0D06B41B90CECAFC90</a:t>
            </a:r>
          </a:p>
        </p:txBody>
      </p:sp>
      <p:pic>
        <p:nvPicPr>
          <p:cNvPr id="8" name="Picture 7" descr="Diagram, timeline">
            <a:extLst>
              <a:ext uri="{FF2B5EF4-FFF2-40B4-BE49-F238E27FC236}">
                <a16:creationId xmlns:a16="http://schemas.microsoft.com/office/drawing/2014/main" id="{C20786E8-C4F9-1A67-4B1F-00AC9FCB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01679F2-89E4-3A6E-C142-1DFD4D3E93F8}"/>
              </a:ext>
            </a:extLst>
          </p:cNvPr>
          <p:cNvSpPr txBox="1"/>
          <p:nvPr/>
        </p:nvSpPr>
        <p:spPr>
          <a:xfrm>
            <a:off x="3276600" y="6488668"/>
            <a:ext cx="8382000" cy="369332"/>
          </a:xfrm>
          <a:prstGeom prst="rect">
            <a:avLst/>
          </a:prstGeom>
          <a:noFill/>
        </p:spPr>
        <p:txBody>
          <a:bodyPr wrap="square" rtlCol="0">
            <a:spAutoFit/>
          </a:bodyPr>
          <a:lstStyle/>
          <a:p>
            <a:r>
              <a:rPr lang="en-US" dirty="0">
                <a:solidFill>
                  <a:schemeClr val="bg1"/>
                </a:solidFill>
              </a:rPr>
              <a:t>Source: https://www.visualcapitalist.com/how-much-data-is-generated-each-day/</a:t>
            </a:r>
          </a:p>
        </p:txBody>
      </p:sp>
    </p:spTree>
    <p:extLst>
      <p:ext uri="{BB962C8B-B14F-4D97-AF65-F5344CB8AC3E}">
        <p14:creationId xmlns:p14="http://schemas.microsoft.com/office/powerpoint/2010/main" val="286393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838200" y="152400"/>
            <a:ext cx="9829800" cy="3108543"/>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big is 44zb? </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If a kilobyte was the size of a person a zettabyte would be the size of Europe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6.6 stacks of  </a:t>
            </a:r>
            <a:r>
              <a:rPr lang="en-US" sz="2800" dirty="0" err="1">
                <a:solidFill>
                  <a:schemeClr val="bg2">
                    <a:lumMod val="25000"/>
                  </a:schemeClr>
                </a:solidFill>
                <a:latin typeface="Times New Roman" panose="02020603050405020304" pitchFamily="18" charset="0"/>
                <a:cs typeface="Times New Roman" panose="02020603050405020304" pitchFamily="18" charset="0"/>
              </a:rPr>
              <a:t>ipads</a:t>
            </a:r>
            <a:r>
              <a:rPr lang="en-US" sz="2800" dirty="0">
                <a:solidFill>
                  <a:schemeClr val="bg2">
                    <a:lumMod val="25000"/>
                  </a:schemeClr>
                </a:solidFill>
                <a:latin typeface="Times New Roman" panose="02020603050405020304" pitchFamily="18" charset="0"/>
                <a:cs typeface="Times New Roman" panose="02020603050405020304" pitchFamily="18" charset="0"/>
              </a:rPr>
              <a:t> reaching from the earth to the moon</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wipe(down)">
                                      <p:cBhvr>
                                        <p:cTn id="14" dur="580">
                                          <p:stCondLst>
                                            <p:cond delay="0"/>
                                          </p:stCondLst>
                                        </p:cTn>
                                        <p:tgtEl>
                                          <p:spTgt spid="5">
                                            <p:txEl>
                                              <p:pRg st="4" end="4"/>
                                            </p:txEl>
                                          </p:spTgt>
                                        </p:tgtEl>
                                      </p:cBhvr>
                                    </p:animEffect>
                                    <p:anim calcmode="lin" valueType="num">
                                      <p:cBhvr>
                                        <p:cTn id="1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4" end="4"/>
                                            </p:txEl>
                                          </p:spTgt>
                                        </p:tgtEl>
                                      </p:cBhvr>
                                      <p:to x="100000" y="60000"/>
                                    </p:animScale>
                                    <p:animScale>
                                      <p:cBhvr>
                                        <p:cTn id="21" dur="166" decel="50000">
                                          <p:stCondLst>
                                            <p:cond delay="676"/>
                                          </p:stCondLst>
                                        </p:cTn>
                                        <p:tgtEl>
                                          <p:spTgt spid="5">
                                            <p:txEl>
                                              <p:pRg st="4" end="4"/>
                                            </p:txEl>
                                          </p:spTgt>
                                        </p:tgtEl>
                                      </p:cBhvr>
                                      <p:to x="100000" y="100000"/>
                                    </p:animScale>
                                    <p:animScale>
                                      <p:cBhvr>
                                        <p:cTn id="22" dur="26">
                                          <p:stCondLst>
                                            <p:cond delay="1312"/>
                                          </p:stCondLst>
                                        </p:cTn>
                                        <p:tgtEl>
                                          <p:spTgt spid="5">
                                            <p:txEl>
                                              <p:pRg st="4" end="4"/>
                                            </p:txEl>
                                          </p:spTgt>
                                        </p:tgtEl>
                                      </p:cBhvr>
                                      <p:to x="100000" y="80000"/>
                                    </p:animScale>
                                    <p:animScale>
                                      <p:cBhvr>
                                        <p:cTn id="23" dur="166" decel="50000">
                                          <p:stCondLst>
                                            <p:cond delay="1338"/>
                                          </p:stCondLst>
                                        </p:cTn>
                                        <p:tgtEl>
                                          <p:spTgt spid="5">
                                            <p:txEl>
                                              <p:pRg st="4" end="4"/>
                                            </p:txEl>
                                          </p:spTgt>
                                        </p:tgtEl>
                                      </p:cBhvr>
                                      <p:to x="100000" y="100000"/>
                                    </p:animScale>
                                    <p:animScale>
                                      <p:cBhvr>
                                        <p:cTn id="24" dur="26">
                                          <p:stCondLst>
                                            <p:cond delay="1642"/>
                                          </p:stCondLst>
                                        </p:cTn>
                                        <p:tgtEl>
                                          <p:spTgt spid="5">
                                            <p:txEl>
                                              <p:pRg st="4" end="4"/>
                                            </p:txEl>
                                          </p:spTgt>
                                        </p:tgtEl>
                                      </p:cBhvr>
                                      <p:to x="100000" y="90000"/>
                                    </p:animScale>
                                    <p:animScale>
                                      <p:cBhvr>
                                        <p:cTn id="25" dur="166" decel="50000">
                                          <p:stCondLst>
                                            <p:cond delay="1668"/>
                                          </p:stCondLst>
                                        </p:cTn>
                                        <p:tgtEl>
                                          <p:spTgt spid="5">
                                            <p:txEl>
                                              <p:pRg st="4" end="4"/>
                                            </p:txEl>
                                          </p:spTgt>
                                        </p:tgtEl>
                                      </p:cBhvr>
                                      <p:to x="100000" y="100000"/>
                                    </p:animScale>
                                    <p:animScale>
                                      <p:cBhvr>
                                        <p:cTn id="26" dur="26">
                                          <p:stCondLst>
                                            <p:cond delay="1808"/>
                                          </p:stCondLst>
                                        </p:cTn>
                                        <p:tgtEl>
                                          <p:spTgt spid="5">
                                            <p:txEl>
                                              <p:pRg st="4" end="4"/>
                                            </p:txEl>
                                          </p:spTgt>
                                        </p:tgtEl>
                                      </p:cBhvr>
                                      <p:to x="100000" y="95000"/>
                                    </p:animScale>
                                    <p:animScale>
                                      <p:cBhvr>
                                        <p:cTn id="27" dur="166" decel="50000">
                                          <p:stCondLst>
                                            <p:cond delay="1834"/>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C2A9-4206-2E00-6C03-CB3BE0BD7F27}"/>
              </a:ext>
            </a:extLst>
          </p:cNvPr>
          <p:cNvSpPr>
            <a:spLocks noGrp="1"/>
          </p:cNvSpPr>
          <p:nvPr>
            <p:ph type="title"/>
          </p:nvPr>
        </p:nvSpPr>
        <p:spPr/>
        <p:txBody>
          <a:bodyPr>
            <a:normAutofit/>
          </a:bodyPr>
          <a:lstStyle/>
          <a:p>
            <a:r>
              <a:rPr lang="en-US" dirty="0"/>
              <a:t>Overview of Data Science Concepts</a:t>
            </a:r>
          </a:p>
        </p:txBody>
      </p:sp>
      <p:sp>
        <p:nvSpPr>
          <p:cNvPr id="5" name="Subtitle 4">
            <a:extLst>
              <a:ext uri="{FF2B5EF4-FFF2-40B4-BE49-F238E27FC236}">
                <a16:creationId xmlns:a16="http://schemas.microsoft.com/office/drawing/2014/main" id="{1083984E-42AA-09DA-9631-C52947F36A32}"/>
              </a:ext>
            </a:extLst>
          </p:cNvPr>
          <p:cNvSpPr>
            <a:spLocks noGrp="1"/>
          </p:cNvSpPr>
          <p:nvPr>
            <p:ph type="body" idx="1"/>
          </p:nvPr>
        </p:nvSpPr>
        <p:spPr/>
        <p:txBody>
          <a:bodyPr/>
          <a:lstStyle/>
          <a:p>
            <a:r>
              <a:rPr lang="en-US" dirty="0"/>
              <a:t>LAYING THE GROUNDWORK</a:t>
            </a:r>
          </a:p>
        </p:txBody>
      </p:sp>
      <p:sp>
        <p:nvSpPr>
          <p:cNvPr id="3" name="Slide Number Placeholder 2">
            <a:extLst>
              <a:ext uri="{FF2B5EF4-FFF2-40B4-BE49-F238E27FC236}">
                <a16:creationId xmlns:a16="http://schemas.microsoft.com/office/drawing/2014/main" id="{ABB892A8-099D-6E55-079D-7B414B388444}"/>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12</a:t>
            </a:fld>
            <a:endParaRPr lang="en-US"/>
          </a:p>
        </p:txBody>
      </p:sp>
    </p:spTree>
    <p:extLst>
      <p:ext uri="{BB962C8B-B14F-4D97-AF65-F5344CB8AC3E}">
        <p14:creationId xmlns:p14="http://schemas.microsoft.com/office/powerpoint/2010/main" val="392224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29400" y="155111"/>
            <a:ext cx="5009456" cy="51246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6F20E0A-FB48-DCF4-FAD7-7D1501667829}"/>
              </a:ext>
            </a:extLst>
          </p:cNvPr>
          <p:cNvSpPr>
            <a:spLocks noGrp="1"/>
          </p:cNvSpPr>
          <p:nvPr>
            <p:ph type="title"/>
          </p:nvPr>
        </p:nvSpPr>
        <p:spPr/>
        <p:txBody>
          <a:bodyPr/>
          <a:lstStyle/>
          <a:p>
            <a:r>
              <a:rPr lang="en-US" dirty="0"/>
              <a:t>SDS View on Data Science</a:t>
            </a:r>
          </a:p>
        </p:txBody>
      </p:sp>
      <p:sp>
        <p:nvSpPr>
          <p:cNvPr id="5" name="Content Placeholder 4">
            <a:extLst>
              <a:ext uri="{FF2B5EF4-FFF2-40B4-BE49-F238E27FC236}">
                <a16:creationId xmlns:a16="http://schemas.microsoft.com/office/drawing/2014/main" id="{512ED919-0D36-0A0A-9B58-5C1ED8FC5257}"/>
              </a:ext>
            </a:extLst>
          </p:cNvPr>
          <p:cNvSpPr>
            <a:spLocks noGrp="1"/>
          </p:cNvSpPr>
          <p:nvPr>
            <p:ph idx="1"/>
          </p:nvPr>
        </p:nvSpPr>
        <p:spPr>
          <a:xfrm>
            <a:off x="571501" y="1610041"/>
            <a:ext cx="4857750" cy="4351338"/>
          </a:xfrm>
        </p:spPr>
        <p:txBody>
          <a:bodyPr>
            <a:normAutofit/>
          </a:bodyPr>
          <a:lstStyle/>
          <a:p>
            <a:pPr marL="0" indent="0">
              <a:buNone/>
            </a:pPr>
            <a:r>
              <a:rPr lang="en-US" dirty="0">
                <a:solidFill>
                  <a:schemeClr val="tx2">
                    <a:lumMod val="75000"/>
                  </a:schemeClr>
                </a:solidFill>
                <a:cs typeface="Times New Roman" panose="02020603050405020304" pitchFamily="18" charset="0"/>
              </a:rPr>
              <a:t>UVA SDS needed not just pipeline/process but a conceptual model of field. </a:t>
            </a:r>
          </a:p>
          <a:p>
            <a:pPr marL="0" indent="0">
              <a:buNone/>
            </a:pPr>
            <a:r>
              <a:rPr lang="en-US" dirty="0">
                <a:solidFill>
                  <a:schemeClr val="tx2">
                    <a:lumMod val="75000"/>
                  </a:schemeClr>
                </a:solidFill>
                <a:cs typeface="Times New Roman" panose="02020603050405020304" pitchFamily="18" charset="0"/>
              </a:rPr>
              <a:t>Rafael Alvarado and myself (&amp; others) created this framework of the field.   </a:t>
            </a:r>
          </a:p>
          <a:p>
            <a:pPr marL="0" indent="0">
              <a:buNone/>
            </a:pPr>
            <a:endParaRPr lang="en-US" dirty="0"/>
          </a:p>
        </p:txBody>
      </p:sp>
      <p:sp>
        <p:nvSpPr>
          <p:cNvPr id="6" name="Slide Number Placeholder 3">
            <a:extLst>
              <a:ext uri="{FF2B5EF4-FFF2-40B4-BE49-F238E27FC236}">
                <a16:creationId xmlns:a16="http://schemas.microsoft.com/office/drawing/2014/main" id="{B248C6DE-C6F9-EA67-9622-BB456646AC01}"/>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13</a:t>
            </a:fld>
            <a:endParaRPr lang="en-US" dirty="0"/>
          </a:p>
        </p:txBody>
      </p:sp>
    </p:spTree>
    <p:extLst>
      <p:ext uri="{BB962C8B-B14F-4D97-AF65-F5344CB8AC3E}">
        <p14:creationId xmlns:p14="http://schemas.microsoft.com/office/powerpoint/2010/main" val="3344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CADC-002F-36F3-4B9E-5A3368D11EB7}"/>
              </a:ext>
            </a:extLst>
          </p:cNvPr>
          <p:cNvSpPr>
            <a:spLocks noGrp="1"/>
          </p:cNvSpPr>
          <p:nvPr>
            <p:ph type="title"/>
          </p:nvPr>
        </p:nvSpPr>
        <p:spPr>
          <a:xfrm>
            <a:off x="5562600" y="838200"/>
            <a:ext cx="0" cy="0"/>
          </a:xfrm>
        </p:spPr>
        <p:txBody>
          <a:bodyPr>
            <a:normAutofit fontScale="90000"/>
          </a:bodyPr>
          <a:lstStyle/>
          <a:p>
            <a:pPr algn="ctr"/>
            <a:r>
              <a:rPr lang="en-US" sz="3200" dirty="0">
                <a:latin typeface="Avenir Next" panose="020B0503020202020204" pitchFamily="34" charset="0"/>
                <a:cs typeface="Times New Roman" panose="02020603050405020304" pitchFamily="18" charset="0"/>
              </a:rPr>
              <a:t>“Analytics” </a:t>
            </a:r>
          </a:p>
        </p:txBody>
      </p:sp>
      <p:sp>
        <p:nvSpPr>
          <p:cNvPr id="4" name="Slide Number Placeholder 3">
            <a:extLst>
              <a:ext uri="{FF2B5EF4-FFF2-40B4-BE49-F238E27FC236}">
                <a16:creationId xmlns:a16="http://schemas.microsoft.com/office/drawing/2014/main" id="{52A8BBAF-B6E4-6310-5183-7CC36AC69CE1}"/>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pPr/>
              <a:t>14</a:t>
            </a:fld>
            <a:endParaRPr lang="en-US" dirty="0"/>
          </a:p>
        </p:txBody>
      </p:sp>
      <p:sp>
        <p:nvSpPr>
          <p:cNvPr id="3" name="Rectangle 2">
            <a:extLst>
              <a:ext uri="{FF2B5EF4-FFF2-40B4-BE49-F238E27FC236}">
                <a16:creationId xmlns:a16="http://schemas.microsoft.com/office/drawing/2014/main" id="{FEF728E3-CFBA-10C4-5024-8E820E997985}"/>
              </a:ext>
            </a:extLst>
          </p:cNvPr>
          <p:cNvSpPr/>
          <p:nvPr/>
        </p:nvSpPr>
        <p:spPr>
          <a:xfrm>
            <a:off x="1119188"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Applied Mathematics</a:t>
            </a:r>
          </a:p>
        </p:txBody>
      </p:sp>
      <p:sp>
        <p:nvSpPr>
          <p:cNvPr id="5" name="Rectangle 4">
            <a:extLst>
              <a:ext uri="{FF2B5EF4-FFF2-40B4-BE49-F238E27FC236}">
                <a16:creationId xmlns:a16="http://schemas.microsoft.com/office/drawing/2014/main" id="{993067C9-ACB4-FCF8-C714-D9E58C4D1A97}"/>
              </a:ext>
            </a:extLst>
          </p:cNvPr>
          <p:cNvSpPr/>
          <p:nvPr/>
        </p:nvSpPr>
        <p:spPr>
          <a:xfrm>
            <a:off x="4533900"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Statistical </a:t>
            </a:r>
          </a:p>
          <a:p>
            <a:pPr algn="ctr"/>
            <a:r>
              <a:rPr lang="en-US" sz="2400" b="1" dirty="0">
                <a:latin typeface="Avenir Next" panose="020B0503020202020204" pitchFamily="34" charset="0"/>
              </a:rPr>
              <a:t>Concepts</a:t>
            </a:r>
          </a:p>
        </p:txBody>
      </p:sp>
      <p:sp>
        <p:nvSpPr>
          <p:cNvPr id="6" name="Rectangle 5">
            <a:extLst>
              <a:ext uri="{FF2B5EF4-FFF2-40B4-BE49-F238E27FC236}">
                <a16:creationId xmlns:a16="http://schemas.microsoft.com/office/drawing/2014/main" id="{4313B289-EECB-2853-2001-72FE8D5699DE}"/>
              </a:ext>
            </a:extLst>
          </p:cNvPr>
          <p:cNvSpPr/>
          <p:nvPr/>
        </p:nvSpPr>
        <p:spPr>
          <a:xfrm>
            <a:off x="7948612"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Artificial Intelligence</a:t>
            </a:r>
          </a:p>
        </p:txBody>
      </p:sp>
    </p:spTree>
    <p:extLst>
      <p:ext uri="{BB962C8B-B14F-4D97-AF65-F5344CB8AC3E}">
        <p14:creationId xmlns:p14="http://schemas.microsoft.com/office/powerpoint/2010/main" val="28560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grpId="1" nodeType="clickEffect">
                                  <p:stCondLst>
                                    <p:cond delay="0"/>
                                  </p:stCondLst>
                                  <p:childTnLst>
                                    <p:animRot by="21600000">
                                      <p:cBhvr>
                                        <p:cTn id="27"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vs. Machine Learning — What's the Difference? | Flatiron  School">
            <a:extLst>
              <a:ext uri="{FF2B5EF4-FFF2-40B4-BE49-F238E27FC236}">
                <a16:creationId xmlns:a16="http://schemas.microsoft.com/office/drawing/2014/main" id="{93AD7FC1-FD60-31C2-FFF5-DA0D5FA79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0"/>
            <a:ext cx="9429750" cy="6771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163206-FCE2-9C15-882D-FF33C3A41373}"/>
              </a:ext>
            </a:extLst>
          </p:cNvPr>
          <p:cNvSpPr txBox="1"/>
          <p:nvPr/>
        </p:nvSpPr>
        <p:spPr>
          <a:xfrm>
            <a:off x="2800349" y="6321980"/>
            <a:ext cx="8037117" cy="307777"/>
          </a:xfrm>
          <a:prstGeom prst="rect">
            <a:avLst/>
          </a:prstGeom>
          <a:noFill/>
        </p:spPr>
        <p:txBody>
          <a:bodyPr wrap="square" rtlCol="0">
            <a:spAutoFit/>
          </a:bodyPr>
          <a:lstStyle/>
          <a:p>
            <a:r>
              <a:rPr lang="en-US" sz="1400" dirty="0">
                <a:solidFill>
                  <a:schemeClr val="bg1"/>
                </a:solidFill>
              </a:rPr>
              <a:t>Flatiron: https://flatironschool.com/blog/deep-learning-vs-machine-learning/</a:t>
            </a:r>
          </a:p>
        </p:txBody>
      </p:sp>
      <p:sp>
        <p:nvSpPr>
          <p:cNvPr id="4" name="Rectangle 3">
            <a:extLst>
              <a:ext uri="{FF2B5EF4-FFF2-40B4-BE49-F238E27FC236}">
                <a16:creationId xmlns:a16="http://schemas.microsoft.com/office/drawing/2014/main" id="{CD5B939C-2DD4-A711-DF71-63541D0CE144}"/>
              </a:ext>
            </a:extLst>
          </p:cNvPr>
          <p:cNvSpPr/>
          <p:nvPr/>
        </p:nvSpPr>
        <p:spPr>
          <a:xfrm>
            <a:off x="0" y="0"/>
            <a:ext cx="264795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Artificial Intelligence</a:t>
            </a:r>
          </a:p>
        </p:txBody>
      </p:sp>
      <p:pic>
        <p:nvPicPr>
          <p:cNvPr id="6" name="Picture 5" descr="Text&#10;&#10;Description automatically generated">
            <a:hlinkClick r:id="rId3"/>
            <a:extLst>
              <a:ext uri="{FF2B5EF4-FFF2-40B4-BE49-F238E27FC236}">
                <a16:creationId xmlns:a16="http://schemas.microsoft.com/office/drawing/2014/main" id="{45648709-DDA5-5730-7AB4-370EE0F8E564}"/>
              </a:ext>
            </a:extLst>
          </p:cNvPr>
          <p:cNvPicPr>
            <a:picLocks noChangeAspect="1"/>
          </p:cNvPicPr>
          <p:nvPr/>
        </p:nvPicPr>
        <p:blipFill>
          <a:blip r:embed="rId4"/>
          <a:stretch>
            <a:fillRect/>
          </a:stretch>
        </p:blipFill>
        <p:spPr>
          <a:xfrm>
            <a:off x="244078" y="1218475"/>
            <a:ext cx="2159794" cy="2594694"/>
          </a:xfrm>
          <a:prstGeom prst="rect">
            <a:avLst/>
          </a:prstGeom>
        </p:spPr>
      </p:pic>
      <p:pic>
        <p:nvPicPr>
          <p:cNvPr id="11" name="Picture 10" descr="A picture containing text, tree, outdoor, plant&#10;&#10;Description automatically generated">
            <a:hlinkClick r:id="rId5"/>
            <a:extLst>
              <a:ext uri="{FF2B5EF4-FFF2-40B4-BE49-F238E27FC236}">
                <a16:creationId xmlns:a16="http://schemas.microsoft.com/office/drawing/2014/main" id="{55FBAC6C-967E-09AF-4603-5519FA81BFAC}"/>
              </a:ext>
            </a:extLst>
          </p:cNvPr>
          <p:cNvPicPr>
            <a:picLocks noChangeAspect="1"/>
          </p:cNvPicPr>
          <p:nvPr/>
        </p:nvPicPr>
        <p:blipFill>
          <a:blip r:embed="rId6"/>
          <a:stretch>
            <a:fillRect/>
          </a:stretch>
        </p:blipFill>
        <p:spPr>
          <a:xfrm>
            <a:off x="244078" y="3844065"/>
            <a:ext cx="2159794" cy="2879725"/>
          </a:xfrm>
          <a:prstGeom prst="rect">
            <a:avLst/>
          </a:prstGeom>
        </p:spPr>
      </p:pic>
    </p:spTree>
    <p:extLst>
      <p:ext uri="{BB962C8B-B14F-4D97-AF65-F5344CB8AC3E}">
        <p14:creationId xmlns:p14="http://schemas.microsoft.com/office/powerpoint/2010/main" val="160146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F945-4CA7-95B8-703F-0BCFB9FB8AE6}"/>
              </a:ext>
            </a:extLst>
          </p:cNvPr>
          <p:cNvSpPr>
            <a:spLocks noGrp="1"/>
          </p:cNvSpPr>
          <p:nvPr>
            <p:ph type="title"/>
          </p:nvPr>
        </p:nvSpPr>
        <p:spPr/>
        <p:txBody>
          <a:bodyPr/>
          <a:lstStyle/>
          <a:p>
            <a:r>
              <a:rPr lang="en-US" sz="3600" spc="-140" dirty="0">
                <a:solidFill>
                  <a:srgbClr val="263545"/>
                </a:solidFill>
                <a:latin typeface="Avenir Next Demi Bold"/>
                <a:ea typeface="+mn-ea"/>
                <a:cs typeface="+mn-cs"/>
              </a:rPr>
              <a:t>Examples</a:t>
            </a:r>
          </a:p>
        </p:txBody>
      </p:sp>
      <p:sp>
        <p:nvSpPr>
          <p:cNvPr id="3" name="Content Placeholder 2">
            <a:extLst>
              <a:ext uri="{FF2B5EF4-FFF2-40B4-BE49-F238E27FC236}">
                <a16:creationId xmlns:a16="http://schemas.microsoft.com/office/drawing/2014/main" id="{1FEF0FBB-BF16-09E1-86D9-D618D1559246}"/>
              </a:ext>
            </a:extLst>
          </p:cNvPr>
          <p:cNvSpPr>
            <a:spLocks noGrp="1"/>
          </p:cNvSpPr>
          <p:nvPr>
            <p:ph idx="1"/>
          </p:nvPr>
        </p:nvSpPr>
        <p:spPr>
          <a:xfrm>
            <a:off x="533400" y="685800"/>
            <a:ext cx="8272463" cy="4351338"/>
          </a:xfrm>
        </p:spPr>
        <p:txBody>
          <a:bodyPr>
            <a:normAutofit lnSpcReduction="10000"/>
          </a:bodyPr>
          <a:lstStyle/>
          <a:p>
            <a:r>
              <a:rPr lang="en-US" sz="3100" b="1" dirty="0">
                <a:cs typeface="Times New Roman" panose="02020603050405020304" pitchFamily="18" charset="0"/>
              </a:rPr>
              <a:t>“Classical AI”</a:t>
            </a:r>
            <a:r>
              <a:rPr lang="en-US" sz="3100" dirty="0">
                <a:cs typeface="Times New Roman" panose="02020603050405020304" pitchFamily="18" charset="0"/>
              </a:rPr>
              <a:t> – Medical systems designed to warn nurses about prescription interactions</a:t>
            </a:r>
          </a:p>
          <a:p>
            <a:pPr marL="0" indent="0">
              <a:buNone/>
            </a:pPr>
            <a:endParaRPr lang="en-US" sz="3100" dirty="0">
              <a:cs typeface="Times New Roman" panose="02020603050405020304" pitchFamily="18" charset="0"/>
            </a:endParaRPr>
          </a:p>
          <a:p>
            <a:r>
              <a:rPr lang="en-US" sz="3100" b="1" dirty="0">
                <a:cs typeface="Times New Roman" panose="02020603050405020304" pitchFamily="18" charset="0"/>
              </a:rPr>
              <a:t>Machine Learning</a:t>
            </a:r>
            <a:r>
              <a:rPr lang="en-US" sz="3100" dirty="0">
                <a:cs typeface="Times New Roman" panose="02020603050405020304" pitchFamily="18" charset="0"/>
              </a:rPr>
              <a:t> – Amazon product recommendations – uses a boosted tree-based algorithm </a:t>
            </a:r>
          </a:p>
          <a:p>
            <a:endParaRPr lang="en-US" sz="3100" b="1" dirty="0">
              <a:cs typeface="Times New Roman" panose="02020603050405020304" pitchFamily="18" charset="0"/>
            </a:endParaRPr>
          </a:p>
          <a:p>
            <a:r>
              <a:rPr lang="en-US" sz="3100" b="1" dirty="0">
                <a:cs typeface="Times New Roman" panose="02020603050405020304" pitchFamily="18" charset="0"/>
              </a:rPr>
              <a:t>Deep Learning </a:t>
            </a:r>
            <a:r>
              <a:rPr lang="en-US" sz="3100" dirty="0">
                <a:cs typeface="Times New Roman" panose="02020603050405020304" pitchFamily="18" charset="0"/>
              </a:rPr>
              <a:t>– Large Language Models</a:t>
            </a:r>
          </a:p>
          <a:p>
            <a:pPr marL="457200" indent="-457200">
              <a:buFont typeface="Wingdings" panose="05000000000000000000" pitchFamily="2" charset="2"/>
              <a:buChar char="v"/>
            </a:pP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C8CF95-84EA-DF9E-48D4-B36CE34DCAC7}"/>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16</a:t>
            </a:fld>
            <a:endParaRPr lang="en-US" dirty="0"/>
          </a:p>
        </p:txBody>
      </p:sp>
    </p:spTree>
    <p:extLst>
      <p:ext uri="{BB962C8B-B14F-4D97-AF65-F5344CB8AC3E}">
        <p14:creationId xmlns:p14="http://schemas.microsoft.com/office/powerpoint/2010/main" val="21092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eep Learning vs. Machine Learning — What's the Difference? | Flatiron  School">
            <a:extLst>
              <a:ext uri="{FF2B5EF4-FFF2-40B4-BE49-F238E27FC236}">
                <a16:creationId xmlns:a16="http://schemas.microsoft.com/office/drawing/2014/main" id="{47160F0B-3A21-B598-4F86-1C2DC51D5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65"/>
            <a:ext cx="8811465" cy="661602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55ECC42-ADF3-B026-BFEF-F688A9FF5AA2}"/>
              </a:ext>
            </a:extLst>
          </p:cNvPr>
          <p:cNvSpPr/>
          <p:nvPr/>
        </p:nvSpPr>
        <p:spPr>
          <a:xfrm>
            <a:off x="9027458" y="322730"/>
            <a:ext cx="448236" cy="600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9EAF4A-A074-5999-2B86-36F7DECE25A9}"/>
              </a:ext>
            </a:extLst>
          </p:cNvPr>
          <p:cNvSpPr txBox="1"/>
          <p:nvPr/>
        </p:nvSpPr>
        <p:spPr>
          <a:xfrm>
            <a:off x="9574306" y="842682"/>
            <a:ext cx="2312894" cy="3416320"/>
          </a:xfrm>
          <a:prstGeom prst="rect">
            <a:avLst/>
          </a:prstGeom>
          <a:noFill/>
        </p:spPr>
        <p:txBody>
          <a:bodyPr wrap="square" rtlCol="0">
            <a:spAutoFit/>
          </a:bodyPr>
          <a:lstStyle/>
          <a:p>
            <a:pPr algn="ctr"/>
            <a:r>
              <a:rPr lang="en-US" sz="2400" dirty="0">
                <a:solidFill>
                  <a:schemeClr val="accent1">
                    <a:lumMod val="50000"/>
                  </a:schemeClr>
                </a:solidFill>
                <a:latin typeface="Avenir Next" panose="020B0503020202020204" pitchFamily="34" charset="0"/>
              </a:rPr>
              <a:t>As you move further into the circle control and explainability decrease but predictive power increases</a:t>
            </a:r>
          </a:p>
        </p:txBody>
      </p:sp>
      <p:sp>
        <p:nvSpPr>
          <p:cNvPr id="4" name="Slide Number Placeholder 2">
            <a:extLst>
              <a:ext uri="{FF2B5EF4-FFF2-40B4-BE49-F238E27FC236}">
                <a16:creationId xmlns:a16="http://schemas.microsoft.com/office/drawing/2014/main" id="{C7324CE4-3111-051F-1AED-E268A859EB1A}"/>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17</a:t>
            </a:fld>
            <a:endParaRPr lang="en-US"/>
          </a:p>
        </p:txBody>
      </p:sp>
    </p:spTree>
    <p:extLst>
      <p:ext uri="{BB962C8B-B14F-4D97-AF65-F5344CB8AC3E}">
        <p14:creationId xmlns:p14="http://schemas.microsoft.com/office/powerpoint/2010/main" val="4306466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0F871A-4DD1-FFB7-843E-056BB828FFBF}"/>
              </a:ext>
            </a:extLst>
          </p:cNvPr>
          <p:cNvGrpSpPr/>
          <p:nvPr/>
        </p:nvGrpSpPr>
        <p:grpSpPr>
          <a:xfrm>
            <a:off x="1600200" y="228600"/>
            <a:ext cx="8916894" cy="5351929"/>
            <a:chOff x="2403902" y="762000"/>
            <a:chExt cx="7998209" cy="4876800"/>
          </a:xfrm>
        </p:grpSpPr>
        <p:sp>
          <p:nvSpPr>
            <p:cNvPr id="5" name="Arrow: Up 4">
              <a:extLst>
                <a:ext uri="{FF2B5EF4-FFF2-40B4-BE49-F238E27FC236}">
                  <a16:creationId xmlns:a16="http://schemas.microsoft.com/office/drawing/2014/main" id="{56F73F33-464C-060C-707D-29AF0956B88E}"/>
                </a:ext>
              </a:extLst>
            </p:cNvPr>
            <p:cNvSpPr/>
            <p:nvPr/>
          </p:nvSpPr>
          <p:spPr>
            <a:xfrm>
              <a:off x="2819400" y="762000"/>
              <a:ext cx="159270" cy="4800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BCD61982-AF9D-2D2F-2990-A55E9ED47EEA}"/>
                </a:ext>
              </a:extLst>
            </p:cNvPr>
            <p:cNvSpPr/>
            <p:nvPr/>
          </p:nvSpPr>
          <p:spPr>
            <a:xfrm rot="5400000">
              <a:off x="5679710" y="2587365"/>
              <a:ext cx="228600" cy="5874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DA2FDB-D7DD-3B9F-458A-22BE0E1F8B58}"/>
                </a:ext>
              </a:extLst>
            </p:cNvPr>
            <p:cNvSpPr txBox="1"/>
            <p:nvPr/>
          </p:nvSpPr>
          <p:spPr>
            <a:xfrm rot="16200000">
              <a:off x="1439301" y="2641001"/>
              <a:ext cx="2390867" cy="461665"/>
            </a:xfrm>
            <a:prstGeom prst="rect">
              <a:avLst/>
            </a:prstGeom>
            <a:noFill/>
          </p:spPr>
          <p:txBody>
            <a:bodyPr wrap="square" rtlCol="0">
              <a:spAutoFit/>
            </a:bodyPr>
            <a:lstStyle/>
            <a:p>
              <a:r>
                <a:rPr lang="en-US" sz="2400" dirty="0"/>
                <a:t>Predictive Power </a:t>
              </a:r>
            </a:p>
          </p:txBody>
        </p:sp>
        <p:sp>
          <p:nvSpPr>
            <p:cNvPr id="8" name="Arrow: Up 7">
              <a:extLst>
                <a:ext uri="{FF2B5EF4-FFF2-40B4-BE49-F238E27FC236}">
                  <a16:creationId xmlns:a16="http://schemas.microsoft.com/office/drawing/2014/main" id="{B5151EFA-868C-6882-FF3F-39865A842750}"/>
                </a:ext>
              </a:extLst>
            </p:cNvPr>
            <p:cNvSpPr/>
            <p:nvPr/>
          </p:nvSpPr>
          <p:spPr>
            <a:xfrm rot="7736565">
              <a:off x="5654854" y="415215"/>
              <a:ext cx="127837" cy="587427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C81BBE-E73A-14FA-A81F-BE3672127F34}"/>
                </a:ext>
              </a:extLst>
            </p:cNvPr>
            <p:cNvSpPr txBox="1"/>
            <p:nvPr/>
          </p:nvSpPr>
          <p:spPr>
            <a:xfrm>
              <a:off x="7811311" y="4661064"/>
              <a:ext cx="2590800" cy="369332"/>
            </a:xfrm>
            <a:prstGeom prst="rect">
              <a:avLst/>
            </a:prstGeom>
            <a:noFill/>
          </p:spPr>
          <p:txBody>
            <a:bodyPr wrap="square" rtlCol="0">
              <a:spAutoFit/>
            </a:bodyPr>
            <a:lstStyle/>
            <a:p>
              <a:r>
                <a:rPr lang="en-US" dirty="0"/>
                <a:t>Linear Regression </a:t>
              </a:r>
            </a:p>
          </p:txBody>
        </p:sp>
        <p:sp>
          <p:nvSpPr>
            <p:cNvPr id="10" name="TextBox 9">
              <a:extLst>
                <a:ext uri="{FF2B5EF4-FFF2-40B4-BE49-F238E27FC236}">
                  <a16:creationId xmlns:a16="http://schemas.microsoft.com/office/drawing/2014/main" id="{B4B01C86-83EA-9374-EB9F-7589E3436AD2}"/>
                </a:ext>
              </a:extLst>
            </p:cNvPr>
            <p:cNvSpPr txBox="1"/>
            <p:nvPr/>
          </p:nvSpPr>
          <p:spPr>
            <a:xfrm>
              <a:off x="7163475" y="4227390"/>
              <a:ext cx="2590800" cy="369332"/>
            </a:xfrm>
            <a:prstGeom prst="rect">
              <a:avLst/>
            </a:prstGeom>
            <a:noFill/>
          </p:spPr>
          <p:txBody>
            <a:bodyPr wrap="square" rtlCol="0">
              <a:spAutoFit/>
            </a:bodyPr>
            <a:lstStyle/>
            <a:p>
              <a:r>
                <a:rPr lang="en-US" dirty="0"/>
                <a:t>Decision Trees</a:t>
              </a:r>
            </a:p>
          </p:txBody>
        </p:sp>
        <p:sp>
          <p:nvSpPr>
            <p:cNvPr id="11" name="TextBox 10">
              <a:extLst>
                <a:ext uri="{FF2B5EF4-FFF2-40B4-BE49-F238E27FC236}">
                  <a16:creationId xmlns:a16="http://schemas.microsoft.com/office/drawing/2014/main" id="{C5A2B279-D0FE-A37C-B70C-0D5105CEAD21}"/>
                </a:ext>
              </a:extLst>
            </p:cNvPr>
            <p:cNvSpPr txBox="1"/>
            <p:nvPr/>
          </p:nvSpPr>
          <p:spPr>
            <a:xfrm>
              <a:off x="3581400" y="1264208"/>
              <a:ext cx="2590800" cy="369332"/>
            </a:xfrm>
            <a:prstGeom prst="rect">
              <a:avLst/>
            </a:prstGeom>
            <a:noFill/>
          </p:spPr>
          <p:txBody>
            <a:bodyPr wrap="square" rtlCol="0">
              <a:spAutoFit/>
            </a:bodyPr>
            <a:lstStyle/>
            <a:p>
              <a:r>
                <a:rPr lang="en-US" dirty="0"/>
                <a:t>Deep NN</a:t>
              </a:r>
            </a:p>
          </p:txBody>
        </p:sp>
        <p:sp>
          <p:nvSpPr>
            <p:cNvPr id="12" name="TextBox 11">
              <a:extLst>
                <a:ext uri="{FF2B5EF4-FFF2-40B4-BE49-F238E27FC236}">
                  <a16:creationId xmlns:a16="http://schemas.microsoft.com/office/drawing/2014/main" id="{A317BB7B-D879-9F61-54FD-4E5DD8D1DC69}"/>
                </a:ext>
              </a:extLst>
            </p:cNvPr>
            <p:cNvSpPr txBox="1"/>
            <p:nvPr/>
          </p:nvSpPr>
          <p:spPr>
            <a:xfrm>
              <a:off x="4178595" y="1795558"/>
              <a:ext cx="2590800" cy="369332"/>
            </a:xfrm>
            <a:prstGeom prst="rect">
              <a:avLst/>
            </a:prstGeom>
            <a:noFill/>
          </p:spPr>
          <p:txBody>
            <a:bodyPr wrap="square" rtlCol="0">
              <a:spAutoFit/>
            </a:bodyPr>
            <a:lstStyle/>
            <a:p>
              <a:r>
                <a:rPr lang="en-US" dirty="0"/>
                <a:t>Gradient Boosted Trees</a:t>
              </a:r>
            </a:p>
          </p:txBody>
        </p:sp>
        <p:sp>
          <p:nvSpPr>
            <p:cNvPr id="13" name="TextBox 12">
              <a:extLst>
                <a:ext uri="{FF2B5EF4-FFF2-40B4-BE49-F238E27FC236}">
                  <a16:creationId xmlns:a16="http://schemas.microsoft.com/office/drawing/2014/main" id="{05DDD17F-471A-63B8-E830-1EF9D2DD9F77}"/>
                </a:ext>
              </a:extLst>
            </p:cNvPr>
            <p:cNvSpPr txBox="1"/>
            <p:nvPr/>
          </p:nvSpPr>
          <p:spPr>
            <a:xfrm>
              <a:off x="5638800" y="2901434"/>
              <a:ext cx="2590800" cy="369332"/>
            </a:xfrm>
            <a:prstGeom prst="rect">
              <a:avLst/>
            </a:prstGeom>
            <a:noFill/>
          </p:spPr>
          <p:txBody>
            <a:bodyPr wrap="square" rtlCol="0">
              <a:spAutoFit/>
            </a:bodyPr>
            <a:lstStyle/>
            <a:p>
              <a:r>
                <a:rPr lang="en-US" dirty="0"/>
                <a:t>Random Forest</a:t>
              </a:r>
            </a:p>
          </p:txBody>
        </p:sp>
      </p:grpSp>
      <p:sp>
        <p:nvSpPr>
          <p:cNvPr id="4" name="Slide Number Placeholder 2">
            <a:extLst>
              <a:ext uri="{FF2B5EF4-FFF2-40B4-BE49-F238E27FC236}">
                <a16:creationId xmlns:a16="http://schemas.microsoft.com/office/drawing/2014/main" id="{2B758958-02E8-8C44-8F8E-D4C1B305A085}"/>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18</a:t>
            </a:fld>
            <a:endParaRPr lang="en-US"/>
          </a:p>
        </p:txBody>
      </p:sp>
      <p:sp>
        <p:nvSpPr>
          <p:cNvPr id="2" name="TextBox 1">
            <a:extLst>
              <a:ext uri="{FF2B5EF4-FFF2-40B4-BE49-F238E27FC236}">
                <a16:creationId xmlns:a16="http://schemas.microsoft.com/office/drawing/2014/main" id="{7D5402F8-0357-7210-A0D4-9D35F7FAC737}"/>
              </a:ext>
            </a:extLst>
          </p:cNvPr>
          <p:cNvSpPr txBox="1"/>
          <p:nvPr/>
        </p:nvSpPr>
        <p:spPr>
          <a:xfrm>
            <a:off x="4176891" y="5529241"/>
            <a:ext cx="2623801" cy="461665"/>
          </a:xfrm>
          <a:prstGeom prst="rect">
            <a:avLst/>
          </a:prstGeom>
          <a:noFill/>
        </p:spPr>
        <p:txBody>
          <a:bodyPr wrap="square" rtlCol="0">
            <a:spAutoFit/>
          </a:bodyPr>
          <a:lstStyle/>
          <a:p>
            <a:r>
              <a:rPr lang="en-US" sz="2400" dirty="0"/>
              <a:t>Explainability</a:t>
            </a:r>
          </a:p>
        </p:txBody>
      </p:sp>
    </p:spTree>
    <p:extLst>
      <p:ext uri="{BB962C8B-B14F-4D97-AF65-F5344CB8AC3E}">
        <p14:creationId xmlns:p14="http://schemas.microsoft.com/office/powerpoint/2010/main" val="3846971172"/>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Machine Learning? – Visual Explanations | Data Revenue">
            <a:extLst>
              <a:ext uri="{FF2B5EF4-FFF2-40B4-BE49-F238E27FC236}">
                <a16:creationId xmlns:a16="http://schemas.microsoft.com/office/drawing/2014/main" id="{A85E2BA7-7A8A-5ED6-D3D9-A08FAAA549C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799" y="104774"/>
            <a:ext cx="8372475"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4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r>
              <a:rPr lang="en-US" sz="1900" dirty="0">
                <a:latin typeface="Times New Roman" panose="02020603050405020304" pitchFamily="18" charset="0"/>
                <a:cs typeface="Times New Roman" panose="02020603050405020304" pitchFamily="18" charset="0"/>
              </a:rPr>
              <a:t>Brian Wright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Assistant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Director for Undergrad Programs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Higher Education Administration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Economics, Public Policy</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 Program at GWU</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DSI at GWU</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a:t>
            </a:r>
            <a:r>
              <a:rPr lang="en-US" sz="1900" dirty="0" err="1">
                <a:latin typeface="Times New Roman" panose="02020603050405020304" pitchFamily="18" charset="0"/>
                <a:cs typeface="Times New Roman" panose="02020603050405020304" pitchFamily="18" charset="0"/>
              </a:rPr>
              <a:t>ing</a:t>
            </a:r>
            <a:r>
              <a:rPr lang="en-US" sz="1900" dirty="0">
                <a:latin typeface="Times New Roman" panose="02020603050405020304" pitchFamily="18" charset="0"/>
                <a:cs typeface="Times New Roman" panose="02020603050405020304" pitchFamily="18" charset="0"/>
              </a:rPr>
              <a:t>) UVA’s Undergraduate Programs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Founder of DS Labs </a:t>
            </a:r>
            <a:r>
              <a:rPr lang="en-US" sz="1900" dirty="0" err="1">
                <a:latin typeface="Times New Roman" panose="02020603050405020304" pitchFamily="18" charset="0"/>
                <a:cs typeface="Times New Roman" panose="02020603050405020304" pitchFamily="18" charset="0"/>
              </a:rPr>
              <a:t>llc</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Worked in Defense Consulting for 10 years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Board Member for DC Data Community – 40k Members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2B87-5304-00D5-58A1-82833DBBC3FE}"/>
              </a:ext>
            </a:extLst>
          </p:cNvPr>
          <p:cNvSpPr>
            <a:spLocks noGrp="1"/>
          </p:cNvSpPr>
          <p:nvPr>
            <p:ph type="title"/>
          </p:nvPr>
        </p:nvSpPr>
        <p:spPr>
          <a:xfrm>
            <a:off x="533400" y="457200"/>
            <a:ext cx="10515600" cy="731520"/>
          </a:xfrm>
        </p:spPr>
        <p:txBody>
          <a:bodyPr/>
          <a:lstStyle/>
          <a:p>
            <a:r>
              <a:rPr lang="en-US" dirty="0"/>
              <a:t>Machine Learning Key Points</a:t>
            </a:r>
          </a:p>
        </p:txBody>
      </p:sp>
      <p:sp>
        <p:nvSpPr>
          <p:cNvPr id="3" name="Content Placeholder 2">
            <a:extLst>
              <a:ext uri="{FF2B5EF4-FFF2-40B4-BE49-F238E27FC236}">
                <a16:creationId xmlns:a16="http://schemas.microsoft.com/office/drawing/2014/main" id="{7E1423F0-4D59-0D47-96E3-8A6F14393E7F}"/>
              </a:ext>
            </a:extLst>
          </p:cNvPr>
          <p:cNvSpPr>
            <a:spLocks noGrp="1"/>
          </p:cNvSpPr>
          <p:nvPr>
            <p:ph idx="1"/>
          </p:nvPr>
        </p:nvSpPr>
        <p:spPr/>
        <p:txBody>
          <a:bodyPr>
            <a:normAutofit/>
          </a:bodyPr>
          <a:lstStyle/>
          <a:p>
            <a:r>
              <a:rPr lang="en-US" dirty="0"/>
              <a:t>A </a:t>
            </a:r>
            <a:r>
              <a:rPr lang="en-US" b="1" dirty="0">
                <a:solidFill>
                  <a:schemeClr val="accent1"/>
                </a:solidFill>
              </a:rPr>
              <a:t>general-purpose technology </a:t>
            </a:r>
            <a:r>
              <a:rPr lang="en-US" dirty="0"/>
              <a:t>or </a:t>
            </a:r>
            <a:r>
              <a:rPr lang="en-US" b="1" dirty="0">
                <a:solidFill>
                  <a:schemeClr val="accent1"/>
                </a:solidFill>
              </a:rPr>
              <a:t>GPT</a:t>
            </a:r>
            <a:r>
              <a:rPr lang="en-US" dirty="0"/>
              <a:t> is a term coined to describe a new method of producing and inventing that is important enough to have a protracted aggregate impact.</a:t>
            </a:r>
          </a:p>
          <a:p>
            <a:pPr>
              <a:lnSpc>
                <a:spcPct val="100000"/>
              </a:lnSpc>
            </a:pPr>
            <a:endParaRPr lang="en-US" dirty="0"/>
          </a:p>
          <a:p>
            <a:pPr>
              <a:lnSpc>
                <a:spcPct val="100000"/>
              </a:lnSpc>
            </a:pPr>
            <a:r>
              <a:rPr lang="en-US" dirty="0"/>
              <a:t> Similar to electricity or the internet, in that it can be applied across domains and work to improve market outcomes. </a:t>
            </a:r>
          </a:p>
          <a:p>
            <a:pPr>
              <a:lnSpc>
                <a:spcPct val="100000"/>
              </a:lnSpc>
            </a:pPr>
            <a:endParaRPr lang="en-US" dirty="0"/>
          </a:p>
          <a:p>
            <a:pPr>
              <a:lnSpc>
                <a:spcPct val="100000"/>
              </a:lnSpc>
            </a:pPr>
            <a:r>
              <a:rPr lang="en-US" dirty="0"/>
              <a:t> Machines/Algo can be trained without the use of explicit instruction, “Learning” part of “Machine Learning”</a:t>
            </a:r>
          </a:p>
          <a:p>
            <a:endParaRPr lang="en-US" dirty="0"/>
          </a:p>
        </p:txBody>
      </p:sp>
      <p:sp>
        <p:nvSpPr>
          <p:cNvPr id="5" name="Slide Number Placeholder 4">
            <a:extLst>
              <a:ext uri="{FF2B5EF4-FFF2-40B4-BE49-F238E27FC236}">
                <a16:creationId xmlns:a16="http://schemas.microsoft.com/office/drawing/2014/main" id="{AD6B1C18-2F5A-DF32-5FC9-6A36B7907EAC}"/>
              </a:ext>
            </a:extLst>
          </p:cNvPr>
          <p:cNvSpPr txBox="1">
            <a:spLocks/>
          </p:cNvSpPr>
          <p:nvPr/>
        </p:nvSpPr>
        <p:spPr>
          <a:xfrm>
            <a:off x="11212957" y="6386056"/>
            <a:ext cx="379883" cy="254841"/>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644288-DBB5-B146-A4C9-3FE617AA0A71}" type="slidenum">
              <a:rPr lang="en-US"/>
              <a:pPr/>
              <a:t>20</a:t>
            </a:fld>
            <a:endParaRPr lang="en-US" dirty="0"/>
          </a:p>
        </p:txBody>
      </p:sp>
    </p:spTree>
    <p:extLst>
      <p:ext uri="{BB962C8B-B14F-4D97-AF65-F5344CB8AC3E}">
        <p14:creationId xmlns:p14="http://schemas.microsoft.com/office/powerpoint/2010/main" val="224309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85A-B966-47E4-A7BD-D5F787C63308}"/>
              </a:ext>
            </a:extLst>
          </p:cNvPr>
          <p:cNvSpPr>
            <a:spLocks noGrp="1"/>
          </p:cNvSpPr>
          <p:nvPr>
            <p:ph type="title"/>
          </p:nvPr>
        </p:nvSpPr>
        <p:spPr/>
        <p:txBody>
          <a:bodyPr/>
          <a:lstStyle/>
          <a:p>
            <a:r>
              <a:rPr lang="en-US" dirty="0"/>
              <a:t>Example of K-Means, What is Happening?</a:t>
            </a:r>
          </a:p>
        </p:txBody>
      </p:sp>
      <p:sp>
        <p:nvSpPr>
          <p:cNvPr id="3" name="Content Placeholder 2">
            <a:extLst>
              <a:ext uri="{FF2B5EF4-FFF2-40B4-BE49-F238E27FC236}">
                <a16:creationId xmlns:a16="http://schemas.microsoft.com/office/drawing/2014/main" id="{827638A4-AB2C-607F-75F0-FB61AA475C8D}"/>
              </a:ext>
            </a:extLst>
          </p:cNvPr>
          <p:cNvSpPr>
            <a:spLocks noGrp="1"/>
          </p:cNvSpPr>
          <p:nvPr>
            <p:ph idx="1"/>
          </p:nvPr>
        </p:nvSpPr>
        <p:spPr/>
        <p:txBody>
          <a:bodyPr>
            <a:normAutofit/>
          </a:bodyPr>
          <a:lstStyle/>
          <a:p>
            <a:r>
              <a:rPr lang="en-US" dirty="0"/>
              <a:t>Given  </a:t>
            </a:r>
            <a:r>
              <a:rPr lang="en-US" b="1" i="1" dirty="0"/>
              <a:t>D</a:t>
            </a:r>
            <a:r>
              <a:rPr lang="en-US" dirty="0"/>
              <a:t> :{2,4,10,12,3,11,20,25,30},  and  k=2 clusters</a:t>
            </a:r>
          </a:p>
          <a:p>
            <a:r>
              <a:rPr lang="en-US" dirty="0"/>
              <a:t>Randomly assign the means:  m1=3, m2=4</a:t>
            </a:r>
          </a:p>
          <a:p>
            <a:r>
              <a:rPr lang="en-US" dirty="0"/>
              <a:t>K1={2,3}, K2={4,10,12,11,20,25,30}, m1=2.5, m2=16</a:t>
            </a:r>
          </a:p>
          <a:p>
            <a:r>
              <a:rPr lang="en-US" dirty="0"/>
              <a:t>K1={2,3,4}, K2={10,12,11,20,25,30}, m1=3, m2=18</a:t>
            </a:r>
          </a:p>
          <a:p>
            <a:r>
              <a:rPr lang="en-US" dirty="0"/>
              <a:t>K1={2,3,4,10}, K2={12,11,20,25,30}, m1=4.75, m2=19.6</a:t>
            </a:r>
          </a:p>
          <a:p>
            <a:r>
              <a:rPr lang="en-US" dirty="0"/>
              <a:t>K1={2,3,4,10,11,12}, K2={20,25,30}, m1=7, m2=25</a:t>
            </a:r>
          </a:p>
          <a:p>
            <a:r>
              <a:rPr lang="en-US" dirty="0"/>
              <a:t>K1={2,3,4,10,11,12}, K2={20,25,30}, m1=7, m2=25</a:t>
            </a:r>
          </a:p>
          <a:p>
            <a:pPr lvl="1"/>
            <a:endParaRPr lang="en-US" b="1" dirty="0"/>
          </a:p>
          <a:p>
            <a:pPr lvl="1"/>
            <a:r>
              <a:rPr lang="en-US" b="1" dirty="0"/>
              <a:t>Stop</a:t>
            </a:r>
            <a:r>
              <a:rPr lang="en-US" dirty="0"/>
              <a:t>, since the clusters and the means found in all subsequent iterations will be the same.</a:t>
            </a:r>
          </a:p>
          <a:p>
            <a:endParaRPr lang="en-US" dirty="0"/>
          </a:p>
        </p:txBody>
      </p:sp>
      <p:sp>
        <p:nvSpPr>
          <p:cNvPr id="7" name="Slide Number Placeholder 3">
            <a:extLst>
              <a:ext uri="{FF2B5EF4-FFF2-40B4-BE49-F238E27FC236}">
                <a16:creationId xmlns:a16="http://schemas.microsoft.com/office/drawing/2014/main" id="{29E51AD9-68AF-B109-A72C-C8536F7A336B}"/>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21</a:t>
            </a:fld>
            <a:endParaRPr lang="en-US" dirty="0"/>
          </a:p>
        </p:txBody>
      </p:sp>
    </p:spTree>
    <p:extLst>
      <p:ext uri="{BB962C8B-B14F-4D97-AF65-F5344CB8AC3E}">
        <p14:creationId xmlns:p14="http://schemas.microsoft.com/office/powerpoint/2010/main" val="271989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Progress </a:t>
            </a:r>
          </a:p>
        </p:txBody>
      </p:sp>
      <p:sp>
        <p:nvSpPr>
          <p:cNvPr id="3" name="Content Placeholder 2"/>
          <p:cNvSpPr>
            <a:spLocks noGrp="1"/>
          </p:cNvSpPr>
          <p:nvPr>
            <p:ph idx="1"/>
          </p:nvPr>
        </p:nvSpPr>
        <p:spPr>
          <a:xfrm>
            <a:off x="381000" y="609600"/>
            <a:ext cx="6115050" cy="4351338"/>
          </a:xfrm>
        </p:spPr>
        <p:txBody>
          <a:bodyPr>
            <a:noAutofit/>
          </a:bodyPr>
          <a:lstStyle/>
          <a:p>
            <a:pPr marL="0" indent="0">
              <a:buNone/>
            </a:pPr>
            <a:r>
              <a:rPr lang="en-US" sz="2000" dirty="0">
                <a:solidFill>
                  <a:srgbClr val="002060"/>
                </a:solidFill>
                <a:latin typeface="Avenir Next" panose="020B0503020202020204" pitchFamily="34" charset="0"/>
                <a:cs typeface="Times New Roman" panose="02020603050405020304" pitchFamily="18" charset="0"/>
              </a:rPr>
              <a:t>Error rates on ImageNet (10,000 labelled images) have been driven down from 30% in 2010 to less than 3% today. </a:t>
            </a:r>
          </a:p>
          <a:p>
            <a:pPr marL="457200" lvl="1" indent="0">
              <a:buNone/>
            </a:pPr>
            <a:r>
              <a:rPr lang="en-US" sz="2000" dirty="0">
                <a:solidFill>
                  <a:srgbClr val="002060"/>
                </a:solidFill>
                <a:latin typeface="Avenir Next" panose="020B0503020202020204" pitchFamily="34" charset="0"/>
                <a:cs typeface="Times New Roman" panose="02020603050405020304" pitchFamily="18" charset="0"/>
              </a:rPr>
              <a:t> Below 5% is important why? </a:t>
            </a:r>
          </a:p>
          <a:p>
            <a:pPr marL="457200" lvl="1" indent="0">
              <a:buNone/>
            </a:pPr>
            <a:endParaRPr lang="en-US" sz="2000" dirty="0">
              <a:solidFill>
                <a:srgbClr val="002060"/>
              </a:solidFill>
              <a:latin typeface="Avenir Next" panose="020B0503020202020204" pitchFamily="34" charset="0"/>
              <a:cs typeface="Times New Roman" panose="02020603050405020304" pitchFamily="18" charset="0"/>
            </a:endParaRPr>
          </a:p>
          <a:p>
            <a:pPr marL="457200" lvl="1" indent="0">
              <a:buNone/>
            </a:pPr>
            <a:r>
              <a:rPr lang="en-US" sz="2000" dirty="0">
                <a:solidFill>
                  <a:srgbClr val="002060"/>
                </a:solidFill>
                <a:latin typeface="Avenir Next" panose="020B0503020202020204" pitchFamily="34" charset="0"/>
                <a:cs typeface="Times New Roman" panose="02020603050405020304" pitchFamily="18" charset="0"/>
              </a:rPr>
              <a:t>But….</a:t>
            </a:r>
          </a:p>
          <a:p>
            <a:pPr marL="457200" lvl="1" indent="0">
              <a:buNone/>
            </a:pPr>
            <a:endParaRPr lang="en-US" sz="2000" dirty="0">
              <a:solidFill>
                <a:srgbClr val="002060"/>
              </a:solidFill>
              <a:latin typeface="Avenir Next" panose="020B0503020202020204" pitchFamily="34" charset="0"/>
              <a:cs typeface="Times New Roman" panose="02020603050405020304" pitchFamily="18" charset="0"/>
            </a:endParaRPr>
          </a:p>
          <a:p>
            <a:pPr marL="0" indent="0">
              <a:buNone/>
            </a:pPr>
            <a:r>
              <a:rPr lang="en-US" sz="2000" dirty="0">
                <a:solidFill>
                  <a:srgbClr val="002060"/>
                </a:solidFill>
                <a:latin typeface="Avenir Next" panose="020B0503020202020204" pitchFamily="34" charset="0"/>
                <a:cs typeface="Times New Roman" panose="02020603050405020304" pitchFamily="18" charset="0"/>
              </a:rPr>
              <a:t>Chess: Deep Blue (IBM AI) searched some 200 million positions per second, Kasparov was searching not more than 5–10 positions probably, per second. Yet he played almost at the same level….why?</a:t>
            </a:r>
          </a:p>
          <a:p>
            <a:pPr marL="0" indent="0">
              <a:buNone/>
            </a:pPr>
            <a:endParaRPr lang="en-US" sz="2000" dirty="0">
              <a:solidFill>
                <a:srgbClr val="002060"/>
              </a:solidFill>
              <a:latin typeface="Avenir Next" panose="020B0503020202020204" pitchFamily="34" charset="0"/>
              <a:cs typeface="Times New Roman" panose="02020603050405020304" pitchFamily="18" charset="0"/>
            </a:endParaRPr>
          </a:p>
          <a:p>
            <a:pPr marL="0" indent="0">
              <a:buNone/>
            </a:pPr>
            <a:r>
              <a:rPr lang="en-US" sz="2000" dirty="0">
                <a:solidFill>
                  <a:srgbClr val="002060"/>
                </a:solidFill>
                <a:latin typeface="Avenir Next" panose="020B0503020202020204" pitchFamily="34" charset="0"/>
                <a:cs typeface="Times New Roman" panose="02020603050405020304" pitchFamily="18" charset="0"/>
              </a:rPr>
              <a:t> </a:t>
            </a:r>
            <a:r>
              <a:rPr lang="en-US" sz="2000" dirty="0">
                <a:solidFill>
                  <a:srgbClr val="002060"/>
                </a:solidFill>
                <a:latin typeface="Avenir Next" panose="020B0503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Amateur Beats AI Driven Go with Simple Trick</a:t>
            </a:r>
            <a:endParaRPr lang="en-US" sz="2000" dirty="0">
              <a:solidFill>
                <a:srgbClr val="002060"/>
              </a:solidFill>
              <a:latin typeface="Avenir Next" panose="020B0503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0D5F4BA-E586-9875-033A-3E8C3D74B9EE}"/>
              </a:ext>
            </a:extLst>
          </p:cNvPr>
          <p:cNvSpPr txBox="1"/>
          <p:nvPr/>
        </p:nvSpPr>
        <p:spPr>
          <a:xfrm>
            <a:off x="8140223" y="644548"/>
            <a:ext cx="3452616" cy="2308324"/>
          </a:xfrm>
          <a:prstGeom prst="rect">
            <a:avLst/>
          </a:prstGeom>
          <a:noFill/>
        </p:spPr>
        <p:txBody>
          <a:bodyPr wrap="square" rtlCol="0">
            <a:spAutoFit/>
          </a:bodyPr>
          <a:lstStyle/>
          <a:p>
            <a:pPr algn="ctr"/>
            <a:r>
              <a:rPr lang="en-US" sz="3600" b="1" dirty="0">
                <a:solidFill>
                  <a:schemeClr val="accent1"/>
                </a:solidFill>
                <a:latin typeface="Avenir Next" panose="020B0503020202020204" pitchFamily="34" charset="0"/>
                <a:cs typeface="Times New Roman" panose="02020603050405020304" pitchFamily="18" charset="0"/>
              </a:rPr>
              <a:t>Human Expertise and Experience is still incredibly Important </a:t>
            </a:r>
          </a:p>
        </p:txBody>
      </p:sp>
      <p:sp>
        <p:nvSpPr>
          <p:cNvPr id="7" name="Slide Number Placeholder 3">
            <a:extLst>
              <a:ext uri="{FF2B5EF4-FFF2-40B4-BE49-F238E27FC236}">
                <a16:creationId xmlns:a16="http://schemas.microsoft.com/office/drawing/2014/main" id="{5C7FB05D-6321-89BD-0D47-212AACFECEE6}"/>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22</a:t>
            </a:fld>
            <a:endParaRPr lang="en-US" dirty="0"/>
          </a:p>
        </p:txBody>
      </p:sp>
    </p:spTree>
    <p:extLst>
      <p:ext uri="{BB962C8B-B14F-4D97-AF65-F5344CB8AC3E}">
        <p14:creationId xmlns:p14="http://schemas.microsoft.com/office/powerpoint/2010/main" val="37420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down)">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DA67-94BD-E5F1-AF2B-B1392F524228}"/>
              </a:ext>
            </a:extLst>
          </p:cNvPr>
          <p:cNvSpPr>
            <a:spLocks noGrp="1"/>
          </p:cNvSpPr>
          <p:nvPr>
            <p:ph type="title"/>
          </p:nvPr>
        </p:nvSpPr>
        <p:spPr>
          <a:xfrm>
            <a:off x="3505200" y="136118"/>
            <a:ext cx="0" cy="0"/>
          </a:xfrm>
        </p:spPr>
        <p:txBody>
          <a:bodyPr/>
          <a:lstStyle/>
          <a:p>
            <a:r>
              <a:rPr lang="en-US" dirty="0"/>
              <a:t>Machine vs. human</a:t>
            </a:r>
          </a:p>
        </p:txBody>
      </p:sp>
      <p:graphicFrame>
        <p:nvGraphicFramePr>
          <p:cNvPr id="3" name="Table 2">
            <a:extLst>
              <a:ext uri="{FF2B5EF4-FFF2-40B4-BE49-F238E27FC236}">
                <a16:creationId xmlns:a16="http://schemas.microsoft.com/office/drawing/2014/main" id="{6EF308C3-2BE9-5B3D-8319-41923F1F699C}"/>
              </a:ext>
            </a:extLst>
          </p:cNvPr>
          <p:cNvGraphicFramePr>
            <a:graphicFrameLocks noGrp="1"/>
          </p:cNvGraphicFramePr>
          <p:nvPr>
            <p:extLst>
              <p:ext uri="{D42A27DB-BD31-4B8C-83A1-F6EECF244321}">
                <p14:modId xmlns:p14="http://schemas.microsoft.com/office/powerpoint/2010/main" val="1338209530"/>
              </p:ext>
            </p:extLst>
          </p:nvPr>
        </p:nvGraphicFramePr>
        <p:xfrm>
          <a:off x="2133600" y="1295400"/>
          <a:ext cx="7157331" cy="4565759"/>
        </p:xfrm>
        <a:graphic>
          <a:graphicData uri="http://schemas.openxmlformats.org/drawingml/2006/table">
            <a:tbl>
              <a:tblPr firstRow="1" bandRow="1">
                <a:tableStyleId>{10A1B5D5-9B99-4C35-A422-299274C87663}</a:tableStyleId>
              </a:tblPr>
              <a:tblGrid>
                <a:gridCol w="3389245">
                  <a:extLst>
                    <a:ext uri="{9D8B030D-6E8A-4147-A177-3AD203B41FA5}">
                      <a16:colId xmlns:a16="http://schemas.microsoft.com/office/drawing/2014/main" val="20000"/>
                    </a:ext>
                  </a:extLst>
                </a:gridCol>
                <a:gridCol w="1884043">
                  <a:extLst>
                    <a:ext uri="{9D8B030D-6E8A-4147-A177-3AD203B41FA5}">
                      <a16:colId xmlns:a16="http://schemas.microsoft.com/office/drawing/2014/main" val="20001"/>
                    </a:ext>
                  </a:extLst>
                </a:gridCol>
                <a:gridCol w="1884043">
                  <a:extLst>
                    <a:ext uri="{9D8B030D-6E8A-4147-A177-3AD203B41FA5}">
                      <a16:colId xmlns:a16="http://schemas.microsoft.com/office/drawing/2014/main" val="20002"/>
                    </a:ext>
                  </a:extLst>
                </a:gridCol>
              </a:tblGrid>
              <a:tr h="465017">
                <a:tc>
                  <a:txBody>
                    <a:bodyPr/>
                    <a:lstStyle/>
                    <a:p>
                      <a:pPr algn="ctr"/>
                      <a:endParaRPr lang="en-US" sz="2300" b="0" dirty="0">
                        <a:latin typeface="Lato Light"/>
                        <a:cs typeface="Lato Light"/>
                      </a:endParaRPr>
                    </a:p>
                  </a:txBody>
                  <a:tcPr marL="45720" marR="45720" marT="22860" marB="22860" anchor="ctr"/>
                </a:tc>
                <a:tc>
                  <a:txBody>
                    <a:bodyPr/>
                    <a:lstStyle/>
                    <a:p>
                      <a:pPr algn="ctr"/>
                      <a:r>
                        <a:rPr lang="en-US" sz="2300" b="1" dirty="0">
                          <a:latin typeface="Lato Bold"/>
                          <a:cs typeface="Lato Bold"/>
                        </a:rPr>
                        <a:t>Machine</a:t>
                      </a:r>
                    </a:p>
                  </a:txBody>
                  <a:tcPr marL="45720" marR="45720" marT="22860" marB="22860" anchor="ctr"/>
                </a:tc>
                <a:tc>
                  <a:txBody>
                    <a:bodyPr/>
                    <a:lstStyle/>
                    <a:p>
                      <a:pPr algn="ctr"/>
                      <a:r>
                        <a:rPr lang="en-US" sz="2300" b="1" dirty="0">
                          <a:latin typeface="Lato Bold"/>
                          <a:cs typeface="Lato Bold"/>
                        </a:rPr>
                        <a:t>Human</a:t>
                      </a:r>
                    </a:p>
                  </a:txBody>
                  <a:tcPr marL="45720" marR="45720" marT="22860" marB="22860" anchor="ctr"/>
                </a:tc>
                <a:extLst>
                  <a:ext uri="{0D108BD9-81ED-4DB2-BD59-A6C34878D82A}">
                    <a16:rowId xmlns:a16="http://schemas.microsoft.com/office/drawing/2014/main" val="10000"/>
                  </a:ext>
                </a:extLst>
              </a:tr>
              <a:tr h="465017">
                <a:tc>
                  <a:txBody>
                    <a:bodyPr/>
                    <a:lstStyle/>
                    <a:p>
                      <a:r>
                        <a:rPr lang="en-US" sz="2000" b="1" dirty="0">
                          <a:latin typeface="Lato Bold"/>
                          <a:cs typeface="Lato Bold"/>
                        </a:rPr>
                        <a:t>Understanding context</a:t>
                      </a: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1"/>
                  </a:ext>
                </a:extLst>
              </a:tr>
              <a:tr h="465017">
                <a:tc>
                  <a:txBody>
                    <a:bodyPr/>
                    <a:lstStyle/>
                    <a:p>
                      <a:r>
                        <a:rPr lang="en-US" sz="2000" b="1" dirty="0">
                          <a:latin typeface="Lato Bold"/>
                          <a:cs typeface="Lato Bold"/>
                        </a:rPr>
                        <a:t>Thinking through</a:t>
                      </a:r>
                      <a:r>
                        <a:rPr lang="en-US" sz="2000" b="1" baseline="0" dirty="0">
                          <a:latin typeface="Lato Bold"/>
                          <a:cs typeface="Lato Bold"/>
                        </a:rPr>
                        <a:t> the problem</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2"/>
                  </a:ext>
                </a:extLst>
              </a:tr>
              <a:tr h="465017">
                <a:tc>
                  <a:txBody>
                    <a:bodyPr/>
                    <a:lstStyle/>
                    <a:p>
                      <a:r>
                        <a:rPr lang="en-US" sz="2000" b="1" dirty="0">
                          <a:latin typeface="Lato Bold"/>
                          <a:cs typeface="Lato Bold"/>
                        </a:rPr>
                        <a:t>Asking</a:t>
                      </a:r>
                      <a:r>
                        <a:rPr lang="en-US" sz="2000" b="1" baseline="0" dirty="0">
                          <a:latin typeface="Lato Bold"/>
                          <a:cs typeface="Lato Bold"/>
                        </a:rPr>
                        <a:t> the right questions</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3"/>
                  </a:ext>
                </a:extLst>
              </a:tr>
              <a:tr h="465017">
                <a:tc>
                  <a:txBody>
                    <a:bodyPr/>
                    <a:lstStyle/>
                    <a:p>
                      <a:r>
                        <a:rPr lang="en-US" sz="2000" b="1" dirty="0">
                          <a:latin typeface="Lato Bold"/>
                          <a:cs typeface="Lato Bold"/>
                        </a:rPr>
                        <a:t>Selecting</a:t>
                      </a:r>
                      <a:r>
                        <a:rPr lang="en-US" sz="2000" b="1" baseline="0" dirty="0">
                          <a:latin typeface="Lato Bold"/>
                          <a:cs typeface="Lato Bold"/>
                        </a:rPr>
                        <a:t> the right tools</a:t>
                      </a:r>
                      <a:endParaRPr lang="en-US" sz="2000" b="1" dirty="0">
                        <a:latin typeface="Lato Bold"/>
                        <a:cs typeface="Lato Bold"/>
                      </a:endParaRPr>
                    </a:p>
                  </a:txBody>
                  <a:tcPr marL="45720" marR="45720" marT="22860" marB="22860" anchor="ctr"/>
                </a:tc>
                <a:tc>
                  <a:txBody>
                    <a:bodyPr/>
                    <a:lstStyle/>
                    <a:p>
                      <a:pPr algn="ctr"/>
                      <a:endParaRPr lang="en-US" sz="2500" dirty="0">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4"/>
                  </a:ext>
                </a:extLst>
              </a:tr>
              <a:tr h="465017">
                <a:tc>
                  <a:txBody>
                    <a:bodyPr/>
                    <a:lstStyle/>
                    <a:p>
                      <a:r>
                        <a:rPr lang="en-US" sz="2000" b="1" dirty="0">
                          <a:latin typeface="Lato Bold"/>
                          <a:cs typeface="Lato Bold"/>
                        </a:rPr>
                        <a:t>Performing calculations quickly</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5"/>
                  </a:ext>
                </a:extLst>
              </a:tr>
              <a:tr h="465017">
                <a:tc>
                  <a:txBody>
                    <a:bodyPr/>
                    <a:lstStyle/>
                    <a:p>
                      <a:r>
                        <a:rPr lang="en-US" sz="2000" b="1" dirty="0">
                          <a:latin typeface="Lato Bold"/>
                          <a:cs typeface="Lato Bold"/>
                        </a:rPr>
                        <a:t>Performing repetitive tasks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6"/>
                  </a:ext>
                </a:extLst>
              </a:tr>
              <a:tr h="465017">
                <a:tc>
                  <a:txBody>
                    <a:bodyPr/>
                    <a:lstStyle/>
                    <a:p>
                      <a:r>
                        <a:rPr lang="en-US" sz="2000" b="1" dirty="0">
                          <a:latin typeface="Lato Bold"/>
                          <a:cs typeface="Lato Bold"/>
                        </a:rPr>
                        <a:t>Following</a:t>
                      </a:r>
                      <a:r>
                        <a:rPr lang="en-US" sz="2000" b="1" baseline="0" dirty="0">
                          <a:latin typeface="Lato Bold"/>
                          <a:cs typeface="Lato Bold"/>
                        </a:rPr>
                        <a:t> pre-defined rules</a:t>
                      </a:r>
                      <a:endParaRPr lang="en-US" sz="2000" b="1" dirty="0">
                        <a:latin typeface="Lato Bold"/>
                        <a:cs typeface="Lato Bold"/>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7"/>
                  </a:ext>
                </a:extLst>
              </a:tr>
              <a:tr h="465017">
                <a:tc>
                  <a:txBody>
                    <a:bodyPr/>
                    <a:lstStyle/>
                    <a:p>
                      <a:r>
                        <a:rPr lang="en-US" sz="2000" b="1" dirty="0">
                          <a:latin typeface="Lato Bold"/>
                          <a:cs typeface="Lato Bold"/>
                        </a:rPr>
                        <a:t>Interpreting results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500" dirty="0">
                        <a:solidFill>
                          <a:srgbClr val="008000"/>
                        </a:solidFill>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8"/>
                  </a:ext>
                </a:extLst>
              </a:tr>
            </a:tbl>
          </a:graphicData>
        </a:graphic>
      </p:graphicFrame>
      <p:sp>
        <p:nvSpPr>
          <p:cNvPr id="4" name="Slide Number Placeholder 2">
            <a:extLst>
              <a:ext uri="{FF2B5EF4-FFF2-40B4-BE49-F238E27FC236}">
                <a16:creationId xmlns:a16="http://schemas.microsoft.com/office/drawing/2014/main" id="{D216C0A0-F151-9CD7-CB57-FBB2E73DE11F}"/>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t>23</a:t>
            </a:fld>
            <a:endParaRPr lang="en-US" dirty="0"/>
          </a:p>
        </p:txBody>
      </p:sp>
    </p:spTree>
    <p:extLst>
      <p:ext uri="{BB962C8B-B14F-4D97-AF65-F5344CB8AC3E}">
        <p14:creationId xmlns:p14="http://schemas.microsoft.com/office/powerpoint/2010/main" val="3221963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3A444-665C-E9EB-710D-05F92A331E18}"/>
              </a:ext>
            </a:extLst>
          </p:cNvPr>
          <p:cNvPicPr>
            <a:picLocks noChangeAspect="1"/>
          </p:cNvPicPr>
          <p:nvPr/>
        </p:nvPicPr>
        <p:blipFill>
          <a:blip r:embed="rId3"/>
          <a:stretch>
            <a:fillRect/>
          </a:stretch>
        </p:blipFill>
        <p:spPr>
          <a:xfrm>
            <a:off x="0" y="204433"/>
            <a:ext cx="12192000" cy="6114325"/>
          </a:xfrm>
          <a:prstGeom prst="rect">
            <a:avLst/>
          </a:prstGeom>
        </p:spPr>
      </p:pic>
      <p:pic>
        <p:nvPicPr>
          <p:cNvPr id="7" name="Picture 6" descr="Qr code">
            <a:extLst>
              <a:ext uri="{FF2B5EF4-FFF2-40B4-BE49-F238E27FC236}">
                <a16:creationId xmlns:a16="http://schemas.microsoft.com/office/drawing/2014/main" id="{D9C96743-B565-8D98-B059-4D2B18E19E2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2381" y="233942"/>
            <a:ext cx="2062479" cy="2062479"/>
          </a:xfrm>
          <a:prstGeom prst="rect">
            <a:avLst/>
          </a:prstGeom>
        </p:spPr>
      </p:pic>
      <p:sp>
        <p:nvSpPr>
          <p:cNvPr id="8" name="Star: 5 Points 7">
            <a:extLst>
              <a:ext uri="{FF2B5EF4-FFF2-40B4-BE49-F238E27FC236}">
                <a16:creationId xmlns:a16="http://schemas.microsoft.com/office/drawing/2014/main" id="{B09DC6C9-A700-B0EF-5DD1-B5565D483F2E}"/>
              </a:ext>
            </a:extLst>
          </p:cNvPr>
          <p:cNvSpPr/>
          <p:nvPr/>
        </p:nvSpPr>
        <p:spPr>
          <a:xfrm>
            <a:off x="8066156" y="4144297"/>
            <a:ext cx="114853" cy="119270"/>
          </a:xfrm>
          <a:prstGeom prst="star5">
            <a:avLst>
              <a:gd name="adj" fmla="val 22448"/>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F6F28E57-B086-C22D-51BD-37EABA19C22C}"/>
              </a:ext>
            </a:extLst>
          </p:cNvPr>
          <p:cNvSpPr/>
          <p:nvPr/>
        </p:nvSpPr>
        <p:spPr>
          <a:xfrm>
            <a:off x="9300817" y="4431428"/>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4D44BC-5E74-9403-9C6F-EA7B66BBBB34}"/>
              </a:ext>
            </a:extLst>
          </p:cNvPr>
          <p:cNvSpPr/>
          <p:nvPr/>
        </p:nvSpPr>
        <p:spPr>
          <a:xfrm>
            <a:off x="8728765" y="4022819"/>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5588344B-0EED-6F57-F1B1-6B0472CA24C2}"/>
              </a:ext>
            </a:extLst>
          </p:cNvPr>
          <p:cNvSpPr/>
          <p:nvPr/>
        </p:nvSpPr>
        <p:spPr>
          <a:xfrm>
            <a:off x="9953205" y="474597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17831EC-06A1-57BB-AC60-F3BA48F80680}"/>
              </a:ext>
            </a:extLst>
          </p:cNvPr>
          <p:cNvSpPr/>
          <p:nvPr/>
        </p:nvSpPr>
        <p:spPr>
          <a:xfrm>
            <a:off x="10123621" y="466415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553BB2-784E-FE31-E151-7639AE89CB96}"/>
              </a:ext>
            </a:extLst>
          </p:cNvPr>
          <p:cNvSpPr txBox="1"/>
          <p:nvPr/>
        </p:nvSpPr>
        <p:spPr>
          <a:xfrm>
            <a:off x="7550150" y="2940558"/>
            <a:ext cx="1293468" cy="338554"/>
          </a:xfrm>
          <a:prstGeom prst="rect">
            <a:avLst/>
          </a:prstGeom>
          <a:noFill/>
        </p:spPr>
        <p:txBody>
          <a:bodyPr wrap="square" rtlCol="0">
            <a:spAutoFit/>
          </a:bodyPr>
          <a:lstStyle/>
          <a:p>
            <a:pPr algn="ctr"/>
            <a:r>
              <a:rPr lang="en-US" sz="1600" dirty="0"/>
              <a:t>NVIDIA GPU</a:t>
            </a:r>
          </a:p>
        </p:txBody>
      </p:sp>
      <p:sp>
        <p:nvSpPr>
          <p:cNvPr id="17" name="Arrow: Right 16">
            <a:extLst>
              <a:ext uri="{FF2B5EF4-FFF2-40B4-BE49-F238E27FC236}">
                <a16:creationId xmlns:a16="http://schemas.microsoft.com/office/drawing/2014/main" id="{4611E18A-9540-80FE-5FD8-2CF4B3DB97F6}"/>
              </a:ext>
            </a:extLst>
          </p:cNvPr>
          <p:cNvSpPr/>
          <p:nvPr/>
        </p:nvSpPr>
        <p:spPr>
          <a:xfrm rot="5400000">
            <a:off x="7730482" y="3642154"/>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ECAF5E3C-2375-64D9-3A84-8E848D109739}"/>
              </a:ext>
            </a:extLst>
          </p:cNvPr>
          <p:cNvSpPr txBox="1"/>
          <p:nvPr/>
        </p:nvSpPr>
        <p:spPr>
          <a:xfrm>
            <a:off x="8583033" y="2979443"/>
            <a:ext cx="1918266" cy="584775"/>
          </a:xfrm>
          <a:prstGeom prst="rect">
            <a:avLst/>
          </a:prstGeom>
          <a:noFill/>
        </p:spPr>
        <p:txBody>
          <a:bodyPr wrap="square" rtlCol="0">
            <a:spAutoFit/>
          </a:bodyPr>
          <a:lstStyle/>
          <a:p>
            <a:pPr algn="ctr"/>
            <a:r>
              <a:rPr lang="en-US" sz="1600" dirty="0"/>
              <a:t>SPARK Open Sourced/iPhone</a:t>
            </a:r>
          </a:p>
        </p:txBody>
      </p:sp>
      <p:sp>
        <p:nvSpPr>
          <p:cNvPr id="20" name="Arrow: Right 19">
            <a:extLst>
              <a:ext uri="{FF2B5EF4-FFF2-40B4-BE49-F238E27FC236}">
                <a16:creationId xmlns:a16="http://schemas.microsoft.com/office/drawing/2014/main" id="{36357521-DE0C-A183-C82A-0C7CDFF9168D}"/>
              </a:ext>
            </a:extLst>
          </p:cNvPr>
          <p:cNvSpPr/>
          <p:nvPr/>
        </p:nvSpPr>
        <p:spPr>
          <a:xfrm rot="5400000">
            <a:off x="8964043" y="3930606"/>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F4065424-5AF1-6950-D7D7-5C79FB004246}"/>
              </a:ext>
            </a:extLst>
          </p:cNvPr>
          <p:cNvSpPr txBox="1"/>
          <p:nvPr/>
        </p:nvSpPr>
        <p:spPr>
          <a:xfrm>
            <a:off x="1471511" y="2064479"/>
            <a:ext cx="3065670" cy="2800767"/>
          </a:xfrm>
          <a:prstGeom prst="rect">
            <a:avLst/>
          </a:prstGeom>
          <a:noFill/>
        </p:spPr>
        <p:txBody>
          <a:bodyPr wrap="square" rtlCol="0">
            <a:spAutoFit/>
          </a:bodyPr>
          <a:lstStyle/>
          <a:p>
            <a:r>
              <a:rPr lang="en-US" sz="1600" dirty="0">
                <a:latin typeface="Amasis MT Pro Light" panose="020B0604020202020204" pitchFamily="18" charset="0"/>
                <a:cs typeface="Aharoni" panose="02010803020104030203" pitchFamily="2" charset="-79"/>
              </a:rPr>
              <a:t>2015, Punctuated Equilibrium:</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~90% of the worlds data had been created in last three years</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Google (IBM..</a:t>
            </a:r>
            <a:r>
              <a:rPr lang="en-US" sz="1600" dirty="0" err="1">
                <a:latin typeface="Amasis MT Pro Light" panose="020B0604020202020204" pitchFamily="18" charset="0"/>
                <a:cs typeface="Aharoni" panose="02010803020104030203" pitchFamily="2" charset="-79"/>
              </a:rPr>
              <a:t>etc</a:t>
            </a:r>
            <a:r>
              <a:rPr lang="en-US" sz="1600" dirty="0">
                <a:latin typeface="Amasis MT Pro Light" panose="020B0604020202020204" pitchFamily="18" charset="0"/>
                <a:cs typeface="Aharoni" panose="02010803020104030203" pitchFamily="2" charset="-79"/>
              </a:rPr>
              <a:t>.) sees incredible increases in AI performance</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Data workforce increases dramatically</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“Big Data” Research is skyrocketing</a:t>
            </a:r>
          </a:p>
        </p:txBody>
      </p:sp>
      <p:sp>
        <p:nvSpPr>
          <p:cNvPr id="22" name="TextBox 21">
            <a:extLst>
              <a:ext uri="{FF2B5EF4-FFF2-40B4-BE49-F238E27FC236}">
                <a16:creationId xmlns:a16="http://schemas.microsoft.com/office/drawing/2014/main" id="{F3C3BE92-DA6D-7AD0-9F41-BB14D838F955}"/>
              </a:ext>
            </a:extLst>
          </p:cNvPr>
          <p:cNvSpPr txBox="1"/>
          <p:nvPr/>
        </p:nvSpPr>
        <p:spPr>
          <a:xfrm>
            <a:off x="8176592" y="2257800"/>
            <a:ext cx="1293468" cy="584775"/>
          </a:xfrm>
          <a:prstGeom prst="rect">
            <a:avLst/>
          </a:prstGeom>
          <a:noFill/>
        </p:spPr>
        <p:txBody>
          <a:bodyPr wrap="square" rtlCol="0">
            <a:spAutoFit/>
          </a:bodyPr>
          <a:lstStyle/>
          <a:p>
            <a:pPr algn="ctr"/>
            <a:r>
              <a:rPr lang="en-US" sz="1600" dirty="0"/>
              <a:t>Housing Bubble</a:t>
            </a:r>
          </a:p>
        </p:txBody>
      </p:sp>
      <p:sp>
        <p:nvSpPr>
          <p:cNvPr id="23" name="Arrow: Right 22">
            <a:extLst>
              <a:ext uri="{FF2B5EF4-FFF2-40B4-BE49-F238E27FC236}">
                <a16:creationId xmlns:a16="http://schemas.microsoft.com/office/drawing/2014/main" id="{E7BFA8B3-F746-045C-341E-461025E6AA24}"/>
              </a:ext>
            </a:extLst>
          </p:cNvPr>
          <p:cNvSpPr/>
          <p:nvPr/>
        </p:nvSpPr>
        <p:spPr>
          <a:xfrm rot="5400000">
            <a:off x="8206963" y="3320735"/>
            <a:ext cx="1166188" cy="756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24" name="TextBox 23">
            <a:extLst>
              <a:ext uri="{FF2B5EF4-FFF2-40B4-BE49-F238E27FC236}">
                <a16:creationId xmlns:a16="http://schemas.microsoft.com/office/drawing/2014/main" id="{6C965E84-3E6A-14C6-BFD8-0F5EFAF1382D}"/>
              </a:ext>
            </a:extLst>
          </p:cNvPr>
          <p:cNvSpPr txBox="1"/>
          <p:nvPr/>
        </p:nvSpPr>
        <p:spPr>
          <a:xfrm>
            <a:off x="9353563" y="3509263"/>
            <a:ext cx="1293468" cy="584775"/>
          </a:xfrm>
          <a:prstGeom prst="rect">
            <a:avLst/>
          </a:prstGeom>
          <a:noFill/>
        </p:spPr>
        <p:txBody>
          <a:bodyPr wrap="square" rtlCol="0">
            <a:spAutoFit/>
          </a:bodyPr>
          <a:lstStyle/>
          <a:p>
            <a:pPr algn="ctr"/>
            <a:r>
              <a:rPr lang="en-US" sz="1600" dirty="0"/>
              <a:t>See Text Block</a:t>
            </a:r>
          </a:p>
        </p:txBody>
      </p:sp>
      <p:sp>
        <p:nvSpPr>
          <p:cNvPr id="25" name="Arrow: Right 24">
            <a:extLst>
              <a:ext uri="{FF2B5EF4-FFF2-40B4-BE49-F238E27FC236}">
                <a16:creationId xmlns:a16="http://schemas.microsoft.com/office/drawing/2014/main" id="{077C44AC-A400-7DBA-F2D8-E64F865D9EA8}"/>
              </a:ext>
            </a:extLst>
          </p:cNvPr>
          <p:cNvSpPr/>
          <p:nvPr/>
        </p:nvSpPr>
        <p:spPr>
          <a:xfrm rot="5400000">
            <a:off x="9688266" y="4349905"/>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Arrow: Right 1">
            <a:extLst>
              <a:ext uri="{FF2B5EF4-FFF2-40B4-BE49-F238E27FC236}">
                <a16:creationId xmlns:a16="http://schemas.microsoft.com/office/drawing/2014/main" id="{68AA40EE-3FA6-CC20-3702-ADFB7AC170DF}"/>
              </a:ext>
            </a:extLst>
          </p:cNvPr>
          <p:cNvSpPr/>
          <p:nvPr/>
        </p:nvSpPr>
        <p:spPr>
          <a:xfrm rot="10800000">
            <a:off x="10294037" y="4698237"/>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TextBox 2">
            <a:extLst>
              <a:ext uri="{FF2B5EF4-FFF2-40B4-BE49-F238E27FC236}">
                <a16:creationId xmlns:a16="http://schemas.microsoft.com/office/drawing/2014/main" id="{B9EFEE8E-9FFA-9A23-0D29-8F38D5DD1016}"/>
              </a:ext>
            </a:extLst>
          </p:cNvPr>
          <p:cNvSpPr txBox="1"/>
          <p:nvPr/>
        </p:nvSpPr>
        <p:spPr>
          <a:xfrm>
            <a:off x="10483295" y="4474447"/>
            <a:ext cx="1293468" cy="523220"/>
          </a:xfrm>
          <a:prstGeom prst="rect">
            <a:avLst/>
          </a:prstGeom>
          <a:noFill/>
        </p:spPr>
        <p:txBody>
          <a:bodyPr wrap="square" rtlCol="0">
            <a:spAutoFit/>
          </a:bodyPr>
          <a:lstStyle/>
          <a:p>
            <a:pPr algn="ctr"/>
            <a:r>
              <a:rPr lang="en-US" sz="2800" b="1" dirty="0"/>
              <a:t>?</a:t>
            </a:r>
            <a:endParaRPr lang="en-US" sz="1600" b="1" dirty="0"/>
          </a:p>
        </p:txBody>
      </p:sp>
    </p:spTree>
    <p:extLst>
      <p:ext uri="{BB962C8B-B14F-4D97-AF65-F5344CB8AC3E}">
        <p14:creationId xmlns:p14="http://schemas.microsoft.com/office/powerpoint/2010/main" val="35152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heel(1)">
                                      <p:cBhvr>
                                        <p:cTn id="55" dur="2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80">
                                          <p:stCondLst>
                                            <p:cond delay="0"/>
                                          </p:stCondLst>
                                        </p:cTn>
                                        <p:tgtEl>
                                          <p:spTgt spid="3"/>
                                        </p:tgtEl>
                                      </p:cBhvr>
                                    </p:animEffect>
                                    <p:anim calcmode="lin" valueType="num">
                                      <p:cBhvr>
                                        <p:cTn id="6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gtEl>
                                      </p:cBhvr>
                                      <p:to x="100000" y="60000"/>
                                    </p:animScale>
                                    <p:animScale>
                                      <p:cBhvr>
                                        <p:cTn id="67" dur="166" decel="50000">
                                          <p:stCondLst>
                                            <p:cond delay="676"/>
                                          </p:stCondLst>
                                        </p:cTn>
                                        <p:tgtEl>
                                          <p:spTgt spid="3"/>
                                        </p:tgtEl>
                                      </p:cBhvr>
                                      <p:to x="100000" y="100000"/>
                                    </p:animScale>
                                    <p:animScale>
                                      <p:cBhvr>
                                        <p:cTn id="68" dur="26">
                                          <p:stCondLst>
                                            <p:cond delay="1312"/>
                                          </p:stCondLst>
                                        </p:cTn>
                                        <p:tgtEl>
                                          <p:spTgt spid="3"/>
                                        </p:tgtEl>
                                      </p:cBhvr>
                                      <p:to x="100000" y="80000"/>
                                    </p:animScale>
                                    <p:animScale>
                                      <p:cBhvr>
                                        <p:cTn id="69" dur="166" decel="50000">
                                          <p:stCondLst>
                                            <p:cond delay="1338"/>
                                          </p:stCondLst>
                                        </p:cTn>
                                        <p:tgtEl>
                                          <p:spTgt spid="3"/>
                                        </p:tgtEl>
                                      </p:cBhvr>
                                      <p:to x="100000" y="100000"/>
                                    </p:animScale>
                                    <p:animScale>
                                      <p:cBhvr>
                                        <p:cTn id="70" dur="26">
                                          <p:stCondLst>
                                            <p:cond delay="1642"/>
                                          </p:stCondLst>
                                        </p:cTn>
                                        <p:tgtEl>
                                          <p:spTgt spid="3"/>
                                        </p:tgtEl>
                                      </p:cBhvr>
                                      <p:to x="100000" y="90000"/>
                                    </p:animScale>
                                    <p:animScale>
                                      <p:cBhvr>
                                        <p:cTn id="71" dur="166" decel="50000">
                                          <p:stCondLst>
                                            <p:cond delay="1668"/>
                                          </p:stCondLst>
                                        </p:cTn>
                                        <p:tgtEl>
                                          <p:spTgt spid="3"/>
                                        </p:tgtEl>
                                      </p:cBhvr>
                                      <p:to x="100000" y="100000"/>
                                    </p:animScale>
                                    <p:animScale>
                                      <p:cBhvr>
                                        <p:cTn id="72" dur="26">
                                          <p:stCondLst>
                                            <p:cond delay="1808"/>
                                          </p:stCondLst>
                                        </p:cTn>
                                        <p:tgtEl>
                                          <p:spTgt spid="3"/>
                                        </p:tgtEl>
                                      </p:cBhvr>
                                      <p:to x="100000" y="95000"/>
                                    </p:animScale>
                                    <p:animScale>
                                      <p:cBhvr>
                                        <p:cTn id="73" dur="166" decel="50000">
                                          <p:stCondLst>
                                            <p:cond delay="1834"/>
                                          </p:stCondLst>
                                        </p:cTn>
                                        <p:tgtEl>
                                          <p:spTgt spid="3"/>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80">
                                          <p:stCondLst>
                                            <p:cond delay="0"/>
                                          </p:stCondLst>
                                        </p:cTn>
                                        <p:tgtEl>
                                          <p:spTgt spid="2"/>
                                        </p:tgtEl>
                                      </p:cBhvr>
                                    </p:animEffect>
                                    <p:anim calcmode="lin" valueType="num">
                                      <p:cBhvr>
                                        <p:cTn id="7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2" dur="26">
                                          <p:stCondLst>
                                            <p:cond delay="650"/>
                                          </p:stCondLst>
                                        </p:cTn>
                                        <p:tgtEl>
                                          <p:spTgt spid="2"/>
                                        </p:tgtEl>
                                      </p:cBhvr>
                                      <p:to x="100000" y="60000"/>
                                    </p:animScale>
                                    <p:animScale>
                                      <p:cBhvr>
                                        <p:cTn id="83" dur="166" decel="50000">
                                          <p:stCondLst>
                                            <p:cond delay="676"/>
                                          </p:stCondLst>
                                        </p:cTn>
                                        <p:tgtEl>
                                          <p:spTgt spid="2"/>
                                        </p:tgtEl>
                                      </p:cBhvr>
                                      <p:to x="100000" y="100000"/>
                                    </p:animScale>
                                    <p:animScale>
                                      <p:cBhvr>
                                        <p:cTn id="84" dur="26">
                                          <p:stCondLst>
                                            <p:cond delay="1312"/>
                                          </p:stCondLst>
                                        </p:cTn>
                                        <p:tgtEl>
                                          <p:spTgt spid="2"/>
                                        </p:tgtEl>
                                      </p:cBhvr>
                                      <p:to x="100000" y="80000"/>
                                    </p:animScale>
                                    <p:animScale>
                                      <p:cBhvr>
                                        <p:cTn id="85" dur="166" decel="50000">
                                          <p:stCondLst>
                                            <p:cond delay="1338"/>
                                          </p:stCondLst>
                                        </p:cTn>
                                        <p:tgtEl>
                                          <p:spTgt spid="2"/>
                                        </p:tgtEl>
                                      </p:cBhvr>
                                      <p:to x="100000" y="100000"/>
                                    </p:animScale>
                                    <p:animScale>
                                      <p:cBhvr>
                                        <p:cTn id="86" dur="26">
                                          <p:stCondLst>
                                            <p:cond delay="1642"/>
                                          </p:stCondLst>
                                        </p:cTn>
                                        <p:tgtEl>
                                          <p:spTgt spid="2"/>
                                        </p:tgtEl>
                                      </p:cBhvr>
                                      <p:to x="100000" y="90000"/>
                                    </p:animScale>
                                    <p:animScale>
                                      <p:cBhvr>
                                        <p:cTn id="87" dur="166" decel="50000">
                                          <p:stCondLst>
                                            <p:cond delay="1668"/>
                                          </p:stCondLst>
                                        </p:cTn>
                                        <p:tgtEl>
                                          <p:spTgt spid="2"/>
                                        </p:tgtEl>
                                      </p:cBhvr>
                                      <p:to x="100000" y="100000"/>
                                    </p:animScale>
                                    <p:animScale>
                                      <p:cBhvr>
                                        <p:cTn id="88" dur="26">
                                          <p:stCondLst>
                                            <p:cond delay="1808"/>
                                          </p:stCondLst>
                                        </p:cTn>
                                        <p:tgtEl>
                                          <p:spTgt spid="2"/>
                                        </p:tgtEl>
                                      </p:cBhvr>
                                      <p:to x="100000" y="95000"/>
                                    </p:animScale>
                                    <p:animScale>
                                      <p:cBhvr>
                                        <p:cTn id="89"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9" grpId="0"/>
      <p:bldP spid="20" grpId="0" animBg="1"/>
      <p:bldP spid="21" grpId="0"/>
      <p:bldP spid="22" grpId="0"/>
      <p:bldP spid="23" grpId="0" animBg="1"/>
      <p:bldP spid="24" grpId="0"/>
      <p:bldP spid="25" grpId="0" animBg="1"/>
      <p:bldP spid="2"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AB0FCC96-E394-8B95-AA84-74D6DBA28CE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399" y="0"/>
            <a:ext cx="7999461" cy="6019799"/>
          </a:xfrm>
          <a:prstGeom prst="rect">
            <a:avLst/>
          </a:prstGeom>
        </p:spPr>
      </p:pic>
      <p:sp>
        <p:nvSpPr>
          <p:cNvPr id="7" name="TextBox 6">
            <a:extLst>
              <a:ext uri="{FF2B5EF4-FFF2-40B4-BE49-F238E27FC236}">
                <a16:creationId xmlns:a16="http://schemas.microsoft.com/office/drawing/2014/main" id="{B7EAFCEA-5CF9-A70A-8FA2-5B9619CD7195}"/>
              </a:ext>
            </a:extLst>
          </p:cNvPr>
          <p:cNvSpPr txBox="1"/>
          <p:nvPr/>
        </p:nvSpPr>
        <p:spPr>
          <a:xfrm>
            <a:off x="838200" y="5410200"/>
            <a:ext cx="1600200" cy="430887"/>
          </a:xfrm>
          <a:prstGeom prst="rect">
            <a:avLst/>
          </a:prstGeom>
          <a:noFill/>
        </p:spPr>
        <p:txBody>
          <a:bodyPr wrap="square" rtlCol="0">
            <a:spAutoFit/>
          </a:bodyPr>
          <a:lstStyle/>
          <a:p>
            <a:r>
              <a:rPr lang="en-US" sz="1100" dirty="0"/>
              <a:t>International Data Corporation </a:t>
            </a:r>
          </a:p>
        </p:txBody>
      </p:sp>
    </p:spTree>
    <p:extLst>
      <p:ext uri="{BB962C8B-B14F-4D97-AF65-F5344CB8AC3E}">
        <p14:creationId xmlns:p14="http://schemas.microsoft.com/office/powerpoint/2010/main" val="4269614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wth of Graduate Degree Programs in Analytics and Data Science">
            <a:extLst>
              <a:ext uri="{FF2B5EF4-FFF2-40B4-BE49-F238E27FC236}">
                <a16:creationId xmlns:a16="http://schemas.microsoft.com/office/drawing/2014/main" id="{44D809E1-C805-1E12-A87F-660F922C8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
            <a:ext cx="10419976" cy="6814968"/>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62BEDA15-5C45-48C2-915E-731CD1FFB8DB}"/>
              </a:ext>
            </a:extLst>
          </p:cNvPr>
          <p:cNvSpPr/>
          <p:nvPr/>
        </p:nvSpPr>
        <p:spPr>
          <a:xfrm>
            <a:off x="5736431" y="50610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BE40D59-FC78-08C5-C21E-7CDC053B515E}"/>
              </a:ext>
            </a:extLst>
          </p:cNvPr>
          <p:cNvSpPr/>
          <p:nvPr/>
        </p:nvSpPr>
        <p:spPr>
          <a:xfrm>
            <a:off x="4876800" y="52134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708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font, diagram, line&#10;&#10;Description automatically generated">
            <a:extLst>
              <a:ext uri="{FF2B5EF4-FFF2-40B4-BE49-F238E27FC236}">
                <a16:creationId xmlns:a16="http://schemas.microsoft.com/office/drawing/2014/main" id="{E23FD4D1-B798-4CC8-9744-0E1147BA86D8}"/>
              </a:ext>
            </a:extLst>
          </p:cNvPr>
          <p:cNvPicPr>
            <a:picLocks noChangeAspect="1"/>
          </p:cNvPicPr>
          <p:nvPr/>
        </p:nvPicPr>
        <p:blipFill>
          <a:blip r:embed="rId2"/>
          <a:stretch>
            <a:fillRect/>
          </a:stretch>
        </p:blipFill>
        <p:spPr>
          <a:xfrm>
            <a:off x="963284" y="1828801"/>
            <a:ext cx="10677077" cy="3328736"/>
          </a:xfrm>
          <a:prstGeom prst="rect">
            <a:avLst/>
          </a:prstGeom>
        </p:spPr>
      </p:pic>
      <p:sp>
        <p:nvSpPr>
          <p:cNvPr id="7" name="Oval 6">
            <a:extLst>
              <a:ext uri="{FF2B5EF4-FFF2-40B4-BE49-F238E27FC236}">
                <a16:creationId xmlns:a16="http://schemas.microsoft.com/office/drawing/2014/main" id="{18A6BDC4-9140-8485-6035-F2D44EA93AED}"/>
              </a:ext>
            </a:extLst>
          </p:cNvPr>
          <p:cNvSpPr/>
          <p:nvPr/>
        </p:nvSpPr>
        <p:spPr>
          <a:xfrm>
            <a:off x="3844757" y="3493169"/>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6A1C6137-4FC1-A8A5-5F66-91377C39FA99}"/>
              </a:ext>
            </a:extLst>
          </p:cNvPr>
          <p:cNvCxnSpPr>
            <a:cxnSpLocks/>
          </p:cNvCxnSpPr>
          <p:nvPr/>
        </p:nvCxnSpPr>
        <p:spPr>
          <a:xfrm rot="16200000" flipH="1">
            <a:off x="3314977" y="4305020"/>
            <a:ext cx="1230453" cy="334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B2C7DE-3841-A533-F695-35D778DEA135}"/>
              </a:ext>
            </a:extLst>
          </p:cNvPr>
          <p:cNvSpPr txBox="1"/>
          <p:nvPr/>
        </p:nvSpPr>
        <p:spPr>
          <a:xfrm>
            <a:off x="3272811" y="4963716"/>
            <a:ext cx="1333500" cy="600164"/>
          </a:xfrm>
          <a:prstGeom prst="rect">
            <a:avLst/>
          </a:prstGeom>
          <a:noFill/>
        </p:spPr>
        <p:txBody>
          <a:bodyPr wrap="square" rtlCol="0">
            <a:spAutoFit/>
          </a:bodyPr>
          <a:lstStyle/>
          <a:p>
            <a:pPr algn="ctr"/>
            <a:r>
              <a:rPr lang="en-US" sz="1100" b="1" dirty="0" err="1"/>
              <a:t>Naur</a:t>
            </a:r>
            <a:r>
              <a:rPr lang="en-US" sz="1100" b="1" dirty="0"/>
              <a:t>/ Tukey – first talk about the field of Data Science</a:t>
            </a:r>
          </a:p>
        </p:txBody>
      </p:sp>
      <p:sp>
        <p:nvSpPr>
          <p:cNvPr id="14" name="TextBox 13">
            <a:extLst>
              <a:ext uri="{FF2B5EF4-FFF2-40B4-BE49-F238E27FC236}">
                <a16:creationId xmlns:a16="http://schemas.microsoft.com/office/drawing/2014/main" id="{4F9EB184-ABE3-4B8C-63FA-1CAEDA0ED4E6}"/>
              </a:ext>
            </a:extLst>
          </p:cNvPr>
          <p:cNvSpPr txBox="1"/>
          <p:nvPr/>
        </p:nvSpPr>
        <p:spPr>
          <a:xfrm>
            <a:off x="146582" y="6240035"/>
            <a:ext cx="10553991" cy="415498"/>
          </a:xfrm>
          <a:prstGeom prst="rect">
            <a:avLst/>
          </a:prstGeom>
          <a:noFill/>
        </p:spPr>
        <p:txBody>
          <a:bodyPr wrap="square" rtlCol="0">
            <a:spAutoFit/>
          </a:bodyPr>
          <a:lstStyle/>
          <a:p>
            <a:r>
              <a:rPr lang="en-US" sz="1050" dirty="0"/>
              <a:t>Source: </a:t>
            </a:r>
            <a:r>
              <a:rPr lang="en-US" sz="1050" dirty="0" err="1"/>
              <a:t>Mourtzis</a:t>
            </a:r>
            <a:r>
              <a:rPr lang="en-US" sz="1050" dirty="0"/>
              <a:t>, Dimitris &amp; Angelopoulos, John. (2020). An intelligent framework for modelling and simulation of artificial neural networks (ANNs) based on augmented reality. International Journal of Advanced Manufacturing Technology.111. 10.1007/s00170-020-06192-y. </a:t>
            </a:r>
          </a:p>
        </p:txBody>
      </p:sp>
      <p:sp>
        <p:nvSpPr>
          <p:cNvPr id="15" name="Oval 14">
            <a:extLst>
              <a:ext uri="{FF2B5EF4-FFF2-40B4-BE49-F238E27FC236}">
                <a16:creationId xmlns:a16="http://schemas.microsoft.com/office/drawing/2014/main" id="{075CA8FC-2E95-840B-8620-C76D9FE9C0B2}"/>
              </a:ext>
            </a:extLst>
          </p:cNvPr>
          <p:cNvSpPr/>
          <p:nvPr/>
        </p:nvSpPr>
        <p:spPr>
          <a:xfrm>
            <a:off x="5881837" y="3394020"/>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20BBF1-A1CF-289E-1205-68118F184927}"/>
              </a:ext>
            </a:extLst>
          </p:cNvPr>
          <p:cNvSpPr/>
          <p:nvPr/>
        </p:nvSpPr>
        <p:spPr>
          <a:xfrm>
            <a:off x="5881837" y="3390121"/>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27A0D64D-830F-EA26-24CD-5578D96B0173}"/>
              </a:ext>
            </a:extLst>
          </p:cNvPr>
          <p:cNvCxnSpPr>
            <a:cxnSpLocks/>
            <a:stCxn id="17" idx="4"/>
          </p:cNvCxnSpPr>
          <p:nvPr/>
        </p:nvCxnSpPr>
        <p:spPr>
          <a:xfrm rot="16200000" flipH="1">
            <a:off x="5282160" y="4282901"/>
            <a:ext cx="1532878" cy="14391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A7734FB-C70F-76E9-99AE-29CA3943B26B}"/>
              </a:ext>
            </a:extLst>
          </p:cNvPr>
          <p:cNvSpPr/>
          <p:nvPr/>
        </p:nvSpPr>
        <p:spPr>
          <a:xfrm>
            <a:off x="6068101" y="5018249"/>
            <a:ext cx="102491" cy="1030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4BA092-B079-EBDA-EE5E-C71F9931F2DA}"/>
              </a:ext>
            </a:extLst>
          </p:cNvPr>
          <p:cNvSpPr txBox="1"/>
          <p:nvPr/>
        </p:nvSpPr>
        <p:spPr>
          <a:xfrm>
            <a:off x="8570583" y="5563880"/>
            <a:ext cx="1333500" cy="600164"/>
          </a:xfrm>
          <a:prstGeom prst="rect">
            <a:avLst/>
          </a:prstGeom>
          <a:noFill/>
        </p:spPr>
        <p:txBody>
          <a:bodyPr wrap="square" rtlCol="0">
            <a:spAutoFit/>
          </a:bodyPr>
          <a:lstStyle/>
          <a:p>
            <a:pPr algn="ctr"/>
            <a:r>
              <a:rPr lang="en-US" sz="1100" b="1" dirty="0"/>
              <a:t>2002/3 Journal of DS and DS Journal Established</a:t>
            </a:r>
          </a:p>
        </p:txBody>
      </p:sp>
      <p:sp>
        <p:nvSpPr>
          <p:cNvPr id="27" name="Oval 26">
            <a:extLst>
              <a:ext uri="{FF2B5EF4-FFF2-40B4-BE49-F238E27FC236}">
                <a16:creationId xmlns:a16="http://schemas.microsoft.com/office/drawing/2014/main" id="{893C3F3D-FF57-0273-F281-25317C866F2F}"/>
              </a:ext>
            </a:extLst>
          </p:cNvPr>
          <p:cNvSpPr/>
          <p:nvPr/>
        </p:nvSpPr>
        <p:spPr>
          <a:xfrm>
            <a:off x="7714068"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20638797-4C6F-3CD1-46AA-4C4113960AA8}"/>
              </a:ext>
            </a:extLst>
          </p:cNvPr>
          <p:cNvCxnSpPr>
            <a:cxnSpLocks/>
            <a:endCxn id="30" idx="0"/>
          </p:cNvCxnSpPr>
          <p:nvPr/>
        </p:nvCxnSpPr>
        <p:spPr>
          <a:xfrm rot="16200000" flipH="1">
            <a:off x="7024936" y="4385984"/>
            <a:ext cx="1587322" cy="11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97D3CEB-B3A5-3C88-A96A-32F924144AC2}"/>
              </a:ext>
            </a:extLst>
          </p:cNvPr>
          <p:cNvSpPr/>
          <p:nvPr/>
        </p:nvSpPr>
        <p:spPr>
          <a:xfrm>
            <a:off x="3877286" y="4818870"/>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95758E8-9931-6C33-784A-6CFDB29B6D08}"/>
              </a:ext>
            </a:extLst>
          </p:cNvPr>
          <p:cNvSpPr/>
          <p:nvPr/>
        </p:nvSpPr>
        <p:spPr>
          <a:xfrm>
            <a:off x="7772866" y="5100474"/>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F4EC978-084D-2D68-4369-F73A5AC28DB7}"/>
              </a:ext>
            </a:extLst>
          </p:cNvPr>
          <p:cNvSpPr txBox="1"/>
          <p:nvPr/>
        </p:nvSpPr>
        <p:spPr>
          <a:xfrm>
            <a:off x="7157362" y="5185160"/>
            <a:ext cx="1333500" cy="430887"/>
          </a:xfrm>
          <a:prstGeom prst="rect">
            <a:avLst/>
          </a:prstGeom>
          <a:noFill/>
        </p:spPr>
        <p:txBody>
          <a:bodyPr wrap="square" rtlCol="0">
            <a:spAutoFit/>
          </a:bodyPr>
          <a:lstStyle/>
          <a:p>
            <a:pPr algn="ctr"/>
            <a:r>
              <a:rPr lang="en-US" sz="1100" b="1" dirty="0"/>
              <a:t>1989 KDD Established</a:t>
            </a:r>
          </a:p>
        </p:txBody>
      </p:sp>
      <p:sp>
        <p:nvSpPr>
          <p:cNvPr id="32" name="Oval 31">
            <a:extLst>
              <a:ext uri="{FF2B5EF4-FFF2-40B4-BE49-F238E27FC236}">
                <a16:creationId xmlns:a16="http://schemas.microsoft.com/office/drawing/2014/main" id="{63AB8C8B-1A13-0251-B054-6ECFD9BFB561}"/>
              </a:ext>
            </a:extLst>
          </p:cNvPr>
          <p:cNvSpPr/>
          <p:nvPr/>
        </p:nvSpPr>
        <p:spPr>
          <a:xfrm>
            <a:off x="9047724" y="3399543"/>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A9C533EB-B1E4-48FC-8276-48591F9F876F}"/>
              </a:ext>
            </a:extLst>
          </p:cNvPr>
          <p:cNvCxnSpPr>
            <a:cxnSpLocks/>
            <a:stCxn id="32" idx="4"/>
          </p:cNvCxnSpPr>
          <p:nvPr/>
        </p:nvCxnSpPr>
        <p:spPr>
          <a:xfrm rot="16200000" flipH="1">
            <a:off x="8180828" y="4559542"/>
            <a:ext cx="2018206" cy="9480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ED6F3A-A273-9BF4-958D-4A2059A23EC5}"/>
              </a:ext>
            </a:extLst>
          </p:cNvPr>
          <p:cNvSpPr txBox="1"/>
          <p:nvPr/>
        </p:nvSpPr>
        <p:spPr>
          <a:xfrm>
            <a:off x="5610288" y="5304598"/>
            <a:ext cx="1333500" cy="430887"/>
          </a:xfrm>
          <a:prstGeom prst="rect">
            <a:avLst/>
          </a:prstGeom>
          <a:noFill/>
        </p:spPr>
        <p:txBody>
          <a:bodyPr wrap="square" rtlCol="0">
            <a:spAutoFit/>
          </a:bodyPr>
          <a:lstStyle/>
          <a:p>
            <a:pPr algn="ctr"/>
            <a:r>
              <a:rPr lang="en-US" sz="1100" b="1" dirty="0"/>
              <a:t>1977 IASC Established</a:t>
            </a:r>
          </a:p>
        </p:txBody>
      </p:sp>
      <p:cxnSp>
        <p:nvCxnSpPr>
          <p:cNvPr id="37" name="Connector: Elbow 36">
            <a:extLst>
              <a:ext uri="{FF2B5EF4-FFF2-40B4-BE49-F238E27FC236}">
                <a16:creationId xmlns:a16="http://schemas.microsoft.com/office/drawing/2014/main" id="{01EE3168-2E6B-07ED-662D-91F4C419851F}"/>
              </a:ext>
            </a:extLst>
          </p:cNvPr>
          <p:cNvCxnSpPr>
            <a:cxnSpLocks/>
          </p:cNvCxnSpPr>
          <p:nvPr/>
        </p:nvCxnSpPr>
        <p:spPr>
          <a:xfrm rot="16200000" flipH="1">
            <a:off x="8698902" y="2182808"/>
            <a:ext cx="2312022" cy="29756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C275C1D-AC90-2DD0-1D16-D209AC1C976E}"/>
              </a:ext>
            </a:extLst>
          </p:cNvPr>
          <p:cNvSpPr/>
          <p:nvPr/>
        </p:nvSpPr>
        <p:spPr>
          <a:xfrm>
            <a:off x="9904083"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AF03ED1-3B44-C718-0A9A-49C636FE09E6}"/>
              </a:ext>
            </a:extLst>
          </p:cNvPr>
          <p:cNvSpPr txBox="1"/>
          <p:nvPr/>
        </p:nvSpPr>
        <p:spPr>
          <a:xfrm>
            <a:off x="8766456" y="530775"/>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2009 Hal Varian – Google’s Chief Economist – Stats Sexiest Job</a:t>
            </a:r>
          </a:p>
          <a:p>
            <a:pPr algn="ct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680E633-33FB-364E-A3AA-07E9BF4C5BAE}"/>
              </a:ext>
            </a:extLst>
          </p:cNvPr>
          <p:cNvSpPr txBox="1"/>
          <p:nvPr/>
        </p:nvSpPr>
        <p:spPr>
          <a:xfrm>
            <a:off x="6344960" y="1070406"/>
            <a:ext cx="2664180" cy="646331"/>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DJ Patel and </a:t>
            </a:r>
            <a:r>
              <a:rPr lang="en-US" sz="1200" b="1" dirty="0" err="1">
                <a:solidFill>
                  <a:schemeClr val="accent1">
                    <a:lumMod val="50000"/>
                  </a:schemeClr>
                </a:solidFill>
                <a:latin typeface="Times New Roman" panose="02020603050405020304" pitchFamily="18" charset="0"/>
                <a:cs typeface="Times New Roman" panose="02020603050405020304" pitchFamily="18" charset="0"/>
              </a:rPr>
              <a:t>Hammerbacher</a:t>
            </a:r>
            <a:r>
              <a:rPr lang="en-US" sz="1200" b="1" dirty="0">
                <a:latin typeface="Times New Roman" panose="02020603050405020304" pitchFamily="18" charset="0"/>
                <a:cs typeface="Times New Roman" panose="02020603050405020304" pitchFamily="18" charset="0"/>
              </a:rPr>
              <a:t> said to have used the term to define role at Facebook and LinkedIn</a:t>
            </a:r>
          </a:p>
        </p:txBody>
      </p:sp>
      <p:sp>
        <p:nvSpPr>
          <p:cNvPr id="47" name="TextBox 46">
            <a:extLst>
              <a:ext uri="{FF2B5EF4-FFF2-40B4-BE49-F238E27FC236}">
                <a16:creationId xmlns:a16="http://schemas.microsoft.com/office/drawing/2014/main" id="{B497B057-774E-B09C-1F19-2183AE05B2D7}"/>
              </a:ext>
            </a:extLst>
          </p:cNvPr>
          <p:cNvSpPr txBox="1"/>
          <p:nvPr/>
        </p:nvSpPr>
        <p:spPr>
          <a:xfrm>
            <a:off x="10246092" y="1143716"/>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2012 Harvard Business Review – Data Scientist Sexiest Job of the 21</a:t>
            </a:r>
            <a:r>
              <a:rPr lang="en-US" sz="1200" b="1" baseline="30000" dirty="0">
                <a:latin typeface="Times New Roman" panose="02020603050405020304" pitchFamily="18" charset="0"/>
                <a:cs typeface="Times New Roman" panose="02020603050405020304" pitchFamily="18" charset="0"/>
              </a:rPr>
              <a:t>st</a:t>
            </a:r>
            <a:r>
              <a:rPr lang="en-US" sz="1200" b="1" dirty="0">
                <a:latin typeface="Times New Roman" panose="02020603050405020304" pitchFamily="18" charset="0"/>
                <a:cs typeface="Times New Roman" panose="02020603050405020304" pitchFamily="18" charset="0"/>
              </a:rPr>
              <a:t> Century</a:t>
            </a:r>
          </a:p>
        </p:txBody>
      </p:sp>
      <p:cxnSp>
        <p:nvCxnSpPr>
          <p:cNvPr id="53" name="Straight Arrow Connector 52">
            <a:extLst>
              <a:ext uri="{FF2B5EF4-FFF2-40B4-BE49-F238E27FC236}">
                <a16:creationId xmlns:a16="http://schemas.microsoft.com/office/drawing/2014/main" id="{EC66AB91-6B95-EDF0-6B5F-9DE9535F12E8}"/>
              </a:ext>
            </a:extLst>
          </p:cNvPr>
          <p:cNvCxnSpPr/>
          <p:nvPr/>
        </p:nvCxnSpPr>
        <p:spPr>
          <a:xfrm flipH="1">
            <a:off x="8836873" y="1559214"/>
            <a:ext cx="8692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149FFA-16F3-1FB1-0337-37444EDDB116}"/>
              </a:ext>
            </a:extLst>
          </p:cNvPr>
          <p:cNvCxnSpPr>
            <a:cxnSpLocks/>
          </p:cNvCxnSpPr>
          <p:nvPr/>
        </p:nvCxnSpPr>
        <p:spPr>
          <a:xfrm>
            <a:off x="9706130" y="1558855"/>
            <a:ext cx="639620" cy="5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0BF1250-DC05-FD9D-047C-B5A3854C2E87}"/>
              </a:ext>
            </a:extLst>
          </p:cNvPr>
          <p:cNvSpPr/>
          <p:nvPr/>
        </p:nvSpPr>
        <p:spPr>
          <a:xfrm>
            <a:off x="7041068"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7" name="Rectangle 56">
            <a:extLst>
              <a:ext uri="{FF2B5EF4-FFF2-40B4-BE49-F238E27FC236}">
                <a16:creationId xmlns:a16="http://schemas.microsoft.com/office/drawing/2014/main" id="{5678E0AD-CBC2-720F-5986-4D36ED6B8B7B}"/>
              </a:ext>
            </a:extLst>
          </p:cNvPr>
          <p:cNvSpPr/>
          <p:nvPr/>
        </p:nvSpPr>
        <p:spPr>
          <a:xfrm>
            <a:off x="7006167" y="2610085"/>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8" name="Rectangle 57">
            <a:extLst>
              <a:ext uri="{FF2B5EF4-FFF2-40B4-BE49-F238E27FC236}">
                <a16:creationId xmlns:a16="http://schemas.microsoft.com/office/drawing/2014/main" id="{3303411A-0EE7-A27A-A662-9FB00694D507}"/>
              </a:ext>
            </a:extLst>
          </p:cNvPr>
          <p:cNvSpPr/>
          <p:nvPr/>
        </p:nvSpPr>
        <p:spPr>
          <a:xfrm>
            <a:off x="9221029" y="4856434"/>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9" name="Rectangle 58">
            <a:extLst>
              <a:ext uri="{FF2B5EF4-FFF2-40B4-BE49-F238E27FC236}">
                <a16:creationId xmlns:a16="http://schemas.microsoft.com/office/drawing/2014/main" id="{3B35C15A-475C-BC0B-472F-D96075F7C4BB}"/>
              </a:ext>
            </a:extLst>
          </p:cNvPr>
          <p:cNvSpPr/>
          <p:nvPr/>
        </p:nvSpPr>
        <p:spPr>
          <a:xfrm>
            <a:off x="10052584" y="2783023"/>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0" name="Rectangle 59">
            <a:extLst>
              <a:ext uri="{FF2B5EF4-FFF2-40B4-BE49-F238E27FC236}">
                <a16:creationId xmlns:a16="http://schemas.microsoft.com/office/drawing/2014/main" id="{3B39CB9D-2564-7D38-9F25-E872379DFD53}"/>
              </a:ext>
            </a:extLst>
          </p:cNvPr>
          <p:cNvSpPr/>
          <p:nvPr/>
        </p:nvSpPr>
        <p:spPr>
          <a:xfrm>
            <a:off x="10108844" y="4457631"/>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D97DDA74-C112-3B43-78A5-D04A56FCB19B}"/>
              </a:ext>
            </a:extLst>
          </p:cNvPr>
          <p:cNvSpPr/>
          <p:nvPr/>
        </p:nvSpPr>
        <p:spPr>
          <a:xfrm>
            <a:off x="10785827"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035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2" presetClass="entr" presetSubtype="4"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down)">
                                      <p:cBhvr>
                                        <p:cTn id="22" dur="500"/>
                                        <p:tgtEl>
                                          <p:spTgt spid="53"/>
                                        </p:tgtEl>
                                      </p:cBhvr>
                                    </p:animEffect>
                                  </p:childTnLst>
                                </p:cTn>
                              </p:par>
                              <p:par>
                                <p:cTn id="23" presetID="22" presetClass="entr" presetSubtype="4"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1000"/>
                                        <p:tgtEl>
                                          <p:spTgt spid="59"/>
                                        </p:tgtEl>
                                      </p:cBhvr>
                                    </p:animEffect>
                                    <p:anim calcmode="lin" valueType="num">
                                      <p:cBhvr>
                                        <p:cTn id="46" dur="1000" fill="hold"/>
                                        <p:tgtEl>
                                          <p:spTgt spid="59"/>
                                        </p:tgtEl>
                                        <p:attrNameLst>
                                          <p:attrName>ppt_x</p:attrName>
                                        </p:attrNameLst>
                                      </p:cBhvr>
                                      <p:tavLst>
                                        <p:tav tm="0">
                                          <p:val>
                                            <p:strVal val="#ppt_x"/>
                                          </p:val>
                                        </p:tav>
                                        <p:tav tm="100000">
                                          <p:val>
                                            <p:strVal val="#ppt_x"/>
                                          </p:val>
                                        </p:tav>
                                      </p:tavLst>
                                    </p:anim>
                                    <p:anim calcmode="lin" valueType="num">
                                      <p:cBhvr>
                                        <p:cTn id="47" dur="1000" fill="hold"/>
                                        <p:tgtEl>
                                          <p:spTgt spid="5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anim calcmode="lin" valueType="num">
                                      <p:cBhvr>
                                        <p:cTn id="51" dur="1000" fill="hold"/>
                                        <p:tgtEl>
                                          <p:spTgt spid="60"/>
                                        </p:tgtEl>
                                        <p:attrNameLst>
                                          <p:attrName>ppt_x</p:attrName>
                                        </p:attrNameLst>
                                      </p:cBhvr>
                                      <p:tavLst>
                                        <p:tav tm="0">
                                          <p:val>
                                            <p:strVal val="#ppt_x"/>
                                          </p:val>
                                        </p:tav>
                                        <p:tav tm="100000">
                                          <p:val>
                                            <p:strVal val="#ppt_x"/>
                                          </p:val>
                                        </p:tav>
                                      </p:tavLst>
                                    </p:anim>
                                    <p:anim calcmode="lin" valueType="num">
                                      <p:cBhvr>
                                        <p:cTn id="52" dur="1000" fill="hold"/>
                                        <p:tgtEl>
                                          <p:spTgt spid="6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1000"/>
                                        <p:tgtEl>
                                          <p:spTgt spid="58"/>
                                        </p:tgtEl>
                                      </p:cBhvr>
                                    </p:animEffect>
                                    <p:anim calcmode="lin" valueType="num">
                                      <p:cBhvr>
                                        <p:cTn id="56" dur="1000" fill="hold"/>
                                        <p:tgtEl>
                                          <p:spTgt spid="58"/>
                                        </p:tgtEl>
                                        <p:attrNameLst>
                                          <p:attrName>ppt_x</p:attrName>
                                        </p:attrNameLst>
                                      </p:cBhvr>
                                      <p:tavLst>
                                        <p:tav tm="0">
                                          <p:val>
                                            <p:strVal val="#ppt_x"/>
                                          </p:val>
                                        </p:tav>
                                        <p:tav tm="100000">
                                          <p:val>
                                            <p:strVal val="#ppt_x"/>
                                          </p:val>
                                        </p:tav>
                                      </p:tavLst>
                                    </p:anim>
                                    <p:anim calcmode="lin" valueType="num">
                                      <p:cBhvr>
                                        <p:cTn id="5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2" grpId="0"/>
      <p:bldP spid="47" grpId="0"/>
      <p:bldP spid="56"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AF20E6-69E6-1E74-7BA5-686F80D7A6D6}"/>
              </a:ext>
            </a:extLst>
          </p:cNvPr>
          <p:cNvSpPr txBox="1"/>
          <p:nvPr/>
        </p:nvSpPr>
        <p:spPr>
          <a:xfrm>
            <a:off x="990600" y="2057400"/>
            <a:ext cx="9829800" cy="523220"/>
          </a:xfrm>
          <a:prstGeom prst="rect">
            <a:avLst/>
          </a:prstGeom>
          <a:noFill/>
        </p:spPr>
        <p:txBody>
          <a:bodyPr wrap="square" rtlCol="0">
            <a:spAutoFit/>
          </a:bodyPr>
          <a:lstStyle/>
          <a:p>
            <a:pPr algn="ctr"/>
            <a:r>
              <a:rPr lang="en-US" sz="2800" dirty="0">
                <a:solidFill>
                  <a:schemeClr val="bg2">
                    <a:lumMod val="25000"/>
                  </a:schemeClr>
                </a:solidFill>
                <a:latin typeface="Times New Roman" panose="02020603050405020304" pitchFamily="18" charset="0"/>
                <a:cs typeface="Times New Roman" panose="02020603050405020304" pitchFamily="18" charset="0"/>
              </a:rPr>
              <a:t>What about the field Data Science?</a:t>
            </a:r>
          </a:p>
        </p:txBody>
      </p:sp>
    </p:spTree>
    <p:extLst>
      <p:ext uri="{BB962C8B-B14F-4D97-AF65-F5344CB8AC3E}">
        <p14:creationId xmlns:p14="http://schemas.microsoft.com/office/powerpoint/2010/main" val="268689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685800" y="394580"/>
            <a:ext cx="9546066" cy="5262979"/>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	Series of Academic Pebbles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1960, Peter </a:t>
            </a:r>
            <a:r>
              <a:rPr lang="en-US" sz="2400" dirty="0" err="1">
                <a:solidFill>
                  <a:schemeClr val="bg2">
                    <a:lumMod val="25000"/>
                  </a:schemeClr>
                </a:solidFill>
                <a:latin typeface="Times New Roman" panose="02020603050405020304" pitchFamily="18" charset="0"/>
                <a:cs typeface="Times New Roman" panose="02020603050405020304" pitchFamily="18" charset="0"/>
              </a:rPr>
              <a:t>Naur</a:t>
            </a:r>
            <a:r>
              <a:rPr lang="en-US" sz="2400" dirty="0">
                <a:solidFill>
                  <a:schemeClr val="bg2">
                    <a:lumMod val="25000"/>
                  </a:schemeClr>
                </a:solidFill>
                <a:latin typeface="Times New Roman" panose="02020603050405020304" pitchFamily="18" charset="0"/>
                <a:cs typeface="Times New Roman" panose="02020603050405020304" pitchFamily="18" charset="0"/>
              </a:rPr>
              <a:t> used the term “data science” as a substitute for computer science in survey research</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John W. Tukey, 1962, “The Future of Data Analysis”: </a:t>
            </a:r>
          </a:p>
          <a:p>
            <a:pPr marL="914400" lvl="1" indent="-457200">
              <a:buFont typeface="Wingdings" panose="05000000000000000000" pitchFamily="2" charset="2"/>
              <a:buChar char="Ø"/>
            </a:pPr>
            <a:r>
              <a:rPr lang="en-US" sz="2000" dirty="0">
                <a:solidFill>
                  <a:schemeClr val="bg2">
                    <a:lumMod val="25000"/>
                  </a:schemeClr>
                </a:solidFill>
                <a:latin typeface="Times New Roman" panose="02020603050405020304" pitchFamily="18" charset="0"/>
                <a:cs typeface="Times New Roman" panose="02020603050405020304" pitchFamily="18" charset="0"/>
              </a:rPr>
              <a:t>“For a long time I thought I was a </a:t>
            </a:r>
            <a:r>
              <a:rPr lang="en-US" sz="2400" b="1" dirty="0">
                <a:solidFill>
                  <a:schemeClr val="bg2">
                    <a:lumMod val="25000"/>
                  </a:schemeClr>
                </a:solidFill>
                <a:latin typeface="Times New Roman" panose="02020603050405020304" pitchFamily="18" charset="0"/>
                <a:cs typeface="Times New Roman" panose="02020603050405020304" pitchFamily="18" charset="0"/>
              </a:rPr>
              <a:t>statistician</a:t>
            </a:r>
            <a:r>
              <a:rPr lang="en-US" sz="2000" dirty="0">
                <a:solidFill>
                  <a:schemeClr val="bg2">
                    <a:lumMod val="25000"/>
                  </a:schemeClr>
                </a:solidFill>
                <a:latin typeface="Times New Roman" panose="02020603050405020304" pitchFamily="18" charset="0"/>
                <a:cs typeface="Times New Roman" panose="02020603050405020304" pitchFamily="18" charset="0"/>
              </a:rPr>
              <a:t>, interested in inferences from the particular to the general. But as I have watched mathematical statistics evolve, I have had cause to wonder and doubt… I have come to feel that my central interest is in</a:t>
            </a:r>
            <a:r>
              <a:rPr lang="en-US" sz="2000" b="1" dirty="0">
                <a:solidFill>
                  <a:schemeClr val="bg2">
                    <a:lumMod val="25000"/>
                  </a:schemeClr>
                </a:solidFill>
                <a:latin typeface="Times New Roman" panose="02020603050405020304" pitchFamily="18" charset="0"/>
                <a:cs typeface="Times New Roman" panose="02020603050405020304" pitchFamily="18" charset="0"/>
              </a:rPr>
              <a:t> </a:t>
            </a:r>
            <a:r>
              <a:rPr lang="en-US" sz="2400" b="1" i="1" dirty="0">
                <a:solidFill>
                  <a:schemeClr val="bg2">
                    <a:lumMod val="25000"/>
                  </a:schemeClr>
                </a:solidFill>
                <a:latin typeface="Times New Roman" panose="02020603050405020304" pitchFamily="18" charset="0"/>
                <a:cs typeface="Times New Roman" panose="02020603050405020304" pitchFamily="18" charset="0"/>
              </a:rPr>
              <a:t>data analysis</a:t>
            </a:r>
            <a:r>
              <a:rPr lang="en-US" sz="2000" dirty="0">
                <a:solidFill>
                  <a:schemeClr val="bg2">
                    <a:lumMod val="25000"/>
                  </a:schemeClr>
                </a:solidFill>
                <a:latin typeface="Times New Roman" panose="02020603050405020304" pitchFamily="18" charset="0"/>
                <a:cs typeface="Times New Roman" panose="02020603050405020304" pitchFamily="18" charset="0"/>
              </a:rPr>
              <a:t>… Data analysis, and the parts of statistics which adhere to it, must…take on the characteristics of </a:t>
            </a:r>
            <a:r>
              <a:rPr lang="en-US" sz="2400" b="1" dirty="0">
                <a:solidFill>
                  <a:schemeClr val="bg2">
                    <a:lumMod val="25000"/>
                  </a:schemeClr>
                </a:solidFill>
                <a:latin typeface="Times New Roman" panose="02020603050405020304" pitchFamily="18" charset="0"/>
                <a:cs typeface="Times New Roman" panose="02020603050405020304" pitchFamily="18" charset="0"/>
              </a:rPr>
              <a:t>science</a:t>
            </a:r>
            <a:r>
              <a:rPr lang="en-US" sz="2000" dirty="0">
                <a:solidFill>
                  <a:schemeClr val="bg2">
                    <a:lumMod val="25000"/>
                  </a:schemeClr>
                </a:solidFill>
                <a:latin typeface="Times New Roman" panose="02020603050405020304" pitchFamily="18" charset="0"/>
                <a:cs typeface="Times New Roman" panose="02020603050405020304" pitchFamily="18" charset="0"/>
              </a:rPr>
              <a:t> rather than those of mathematics… data analysis is intrinsically an </a:t>
            </a:r>
            <a:r>
              <a:rPr lang="en-US" sz="2400" b="1" dirty="0">
                <a:solidFill>
                  <a:schemeClr val="bg2">
                    <a:lumMod val="25000"/>
                  </a:schemeClr>
                </a:solidFill>
                <a:latin typeface="Times New Roman" panose="02020603050405020304" pitchFamily="18" charset="0"/>
                <a:cs typeface="Times New Roman" panose="02020603050405020304" pitchFamily="18" charset="0"/>
              </a:rPr>
              <a:t>empirical science</a:t>
            </a:r>
            <a:r>
              <a:rPr lang="en-US" sz="2000" dirty="0">
                <a:solidFill>
                  <a:schemeClr val="bg2">
                    <a:lumMod val="25000"/>
                  </a:schemeClr>
                </a:solidFill>
                <a:latin typeface="Times New Roman" panose="02020603050405020304" pitchFamily="18" charset="0"/>
                <a:cs typeface="Times New Roman" panose="02020603050405020304" pitchFamily="18" charset="0"/>
              </a:rPr>
              <a:t>… How vital and how important… is the rise of the </a:t>
            </a:r>
            <a:r>
              <a:rPr lang="en-US" sz="2400" b="1" dirty="0">
                <a:solidFill>
                  <a:schemeClr val="bg2">
                    <a:lumMod val="25000"/>
                  </a:schemeClr>
                </a:solidFill>
                <a:latin typeface="Times New Roman" panose="02020603050405020304" pitchFamily="18" charset="0"/>
                <a:cs typeface="Times New Roman" panose="02020603050405020304" pitchFamily="18" charset="0"/>
              </a:rPr>
              <a:t>stored-program electronic computer</a:t>
            </a:r>
            <a:r>
              <a:rPr lang="en-US" sz="2000" dirty="0">
                <a:solidFill>
                  <a:schemeClr val="bg2">
                    <a:lumMod val="25000"/>
                  </a:schemeClr>
                </a:solidFill>
                <a:latin typeface="Times New Roman" panose="02020603050405020304" pitchFamily="18" charset="0"/>
                <a:cs typeface="Times New Roman" panose="02020603050405020304" pitchFamily="18" charset="0"/>
              </a:rPr>
              <a:t>? In many instances the answer may surprise many by being ‘important but not vital,’ although in others there is no doubt but what </a:t>
            </a:r>
            <a:r>
              <a:rPr lang="en-US" sz="2400" b="1" dirty="0">
                <a:solidFill>
                  <a:schemeClr val="bg2">
                    <a:lumMod val="25000"/>
                  </a:schemeClr>
                </a:solidFill>
                <a:latin typeface="Times New Roman" panose="02020603050405020304" pitchFamily="18" charset="0"/>
                <a:cs typeface="Times New Roman" panose="02020603050405020304" pitchFamily="18" charset="0"/>
              </a:rPr>
              <a:t>the computer has been ‘vital.’”</a:t>
            </a:r>
          </a:p>
        </p:txBody>
      </p:sp>
    </p:spTree>
    <p:extLst>
      <p:ext uri="{BB962C8B-B14F-4D97-AF65-F5344CB8AC3E}">
        <p14:creationId xmlns:p14="http://schemas.microsoft.com/office/powerpoint/2010/main" val="136904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9555" y="1709177"/>
            <a:ext cx="7374536" cy="2571750"/>
          </a:xfrm>
        </p:spPr>
        <p:txBody>
          <a:bodyPr>
            <a:norm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Research Interest: Intersection of Data Science and Education generally</a:t>
            </a:r>
            <a:br>
              <a:rPr lang="en-US" sz="1800" dirty="0">
                <a:solidFill>
                  <a:schemeClr val="accent1">
                    <a:lumMod val="50000"/>
                  </a:schemeClr>
                </a:solidFill>
                <a:latin typeface="Times New Roman" panose="02020603050405020304" pitchFamily="18" charset="0"/>
                <a:cs typeface="Times New Roman" panose="02020603050405020304" pitchFamily="18" charset="0"/>
              </a:rPr>
            </a:br>
            <a:br>
              <a:rPr lang="en-US" sz="1800" dirty="0">
                <a:solidFill>
                  <a:schemeClr val="accent1">
                    <a:lumMod val="50000"/>
                  </a:schemeClr>
                </a:solidFill>
                <a:latin typeface="Times New Roman" panose="02020603050405020304" pitchFamily="18" charset="0"/>
                <a:cs typeface="Times New Roman" panose="02020603050405020304" pitchFamily="18" charset="0"/>
              </a:rPr>
            </a:br>
            <a:br>
              <a:rPr lang="en-US" sz="1800" dirty="0">
                <a:solidFill>
                  <a:schemeClr val="accent1">
                    <a:lumMod val="50000"/>
                  </a:schemeClr>
                </a:solidFill>
                <a:latin typeface="Times New Roman" panose="02020603050405020304" pitchFamily="18" charset="0"/>
                <a:cs typeface="Times New Roman" panose="02020603050405020304" pitchFamily="18" charset="0"/>
              </a:rPr>
            </a:br>
            <a:br>
              <a:rPr lang="en-US" sz="1800" dirty="0">
                <a:solidFill>
                  <a:schemeClr val="accent1">
                    <a:lumMod val="50000"/>
                  </a:schemeClr>
                </a:solidFill>
                <a:latin typeface="Times New Roman" panose="02020603050405020304" pitchFamily="18" charset="0"/>
                <a:cs typeface="Times New Roman" panose="02020603050405020304" pitchFamily="18" charset="0"/>
              </a:rPr>
            </a:br>
            <a:br>
              <a:rPr lang="en-US" sz="1800" dirty="0">
                <a:solidFill>
                  <a:schemeClr val="accent1">
                    <a:lumMod val="50000"/>
                  </a:schemeClr>
                </a:solidFill>
                <a:latin typeface="Times New Roman" panose="02020603050405020304" pitchFamily="18" charset="0"/>
                <a:cs typeface="Times New Roman" panose="02020603050405020304" pitchFamily="18" charset="0"/>
              </a:rPr>
            </a:b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644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524000" y="719677"/>
            <a:ext cx="9188714" cy="3416320"/>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Google Weighs in…</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b="1" dirty="0">
                <a:solidFill>
                  <a:schemeClr val="bg2">
                    <a:lumMod val="25000"/>
                  </a:schemeClr>
                </a:solidFill>
                <a:latin typeface="Times New Roman" panose="02020603050405020304" pitchFamily="18" charset="0"/>
                <a:cs typeface="Times New Roman" panose="02020603050405020304" pitchFamily="18" charset="0"/>
              </a:rPr>
              <a:t>January 2009</a:t>
            </a:r>
            <a:r>
              <a:rPr lang="en-US" sz="2400" dirty="0">
                <a:solidFill>
                  <a:schemeClr val="bg2">
                    <a:lumMod val="25000"/>
                  </a:schemeClr>
                </a:solidFill>
                <a:latin typeface="Times New Roman" panose="02020603050405020304" pitchFamily="18" charset="0"/>
                <a:cs typeface="Times New Roman" panose="02020603050405020304" pitchFamily="18" charset="0"/>
              </a:rPr>
              <a:t> Hal Varian, Google’s Chief Economist, says: “I keep saying the sexy job in the next ten years will be statisticians. People think I’m joking, but who would’ve guessed that computer engineers would’ve been the sexy job of the 1990s? The ability to take data—to be able to understand it, to process it, to extract value from it, to visualize it, to communicate it—that’s going to be a hugely important skill in the next decades… Because now we really do have essentially free and ubiquitous data.</a:t>
            </a:r>
          </a:p>
        </p:txBody>
      </p:sp>
    </p:spTree>
    <p:extLst>
      <p:ext uri="{BB962C8B-B14F-4D97-AF65-F5344CB8AC3E}">
        <p14:creationId xmlns:p14="http://schemas.microsoft.com/office/powerpoint/2010/main" val="1898363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492468" y="572535"/>
            <a:ext cx="9188714" cy="4154984"/>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Pressure on Academy to change curriculums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2010 Kirk Borne and other astrophysicists submit to the Astro2010 Decadal Survey a paper titled “The Revolution in Astronomy Education: Data Science for the Masses “</a:t>
            </a:r>
          </a:p>
          <a:p>
            <a:pPr marL="1371600" lvl="2" indent="-457200">
              <a:buFont typeface="Wingdings" panose="05000000000000000000" pitchFamily="2" charset="2"/>
              <a:buChar char="v"/>
            </a:pPr>
            <a:r>
              <a:rPr lang="en-US" sz="2000" dirty="0">
                <a:solidFill>
                  <a:schemeClr val="bg2">
                    <a:lumMod val="25000"/>
                  </a:schemeClr>
                </a:solidFill>
                <a:latin typeface="Times New Roman" panose="02020603050405020304" pitchFamily="18" charset="0"/>
                <a:cs typeface="Times New Roman" panose="02020603050405020304" pitchFamily="18" charset="0"/>
              </a:rPr>
              <a:t>“Training the next generation in the fine art of deriving intelligent understanding from data is needed for the </a:t>
            </a:r>
            <a:r>
              <a:rPr lang="en-US" sz="2000" b="1" dirty="0">
                <a:solidFill>
                  <a:schemeClr val="bg2">
                    <a:lumMod val="25000"/>
                  </a:schemeClr>
                </a:solidFill>
                <a:latin typeface="Times New Roman" panose="02020603050405020304" pitchFamily="18" charset="0"/>
                <a:cs typeface="Times New Roman" panose="02020603050405020304" pitchFamily="18" charset="0"/>
              </a:rPr>
              <a:t>success of sciences</a:t>
            </a: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b="1" dirty="0">
                <a:solidFill>
                  <a:schemeClr val="bg2">
                    <a:lumMod val="25000"/>
                  </a:schemeClr>
                </a:solidFill>
                <a:latin typeface="Times New Roman" panose="02020603050405020304" pitchFamily="18" charset="0"/>
                <a:cs typeface="Times New Roman" panose="02020603050405020304" pitchFamily="18" charset="0"/>
              </a:rPr>
              <a:t>communities, projects, agencies, businesses, and economies</a:t>
            </a:r>
            <a:r>
              <a:rPr lang="en-US" sz="2000" dirty="0">
                <a:solidFill>
                  <a:schemeClr val="bg2">
                    <a:lumMod val="25000"/>
                  </a:schemeClr>
                </a:solidFill>
                <a:latin typeface="Times New Roman" panose="02020603050405020304" pitchFamily="18" charset="0"/>
                <a:cs typeface="Times New Roman" panose="02020603050405020304" pitchFamily="18" charset="0"/>
              </a:rPr>
              <a:t>. This is true for both </a:t>
            </a:r>
            <a:r>
              <a:rPr lang="en-US" sz="2000" b="1" dirty="0">
                <a:solidFill>
                  <a:schemeClr val="bg2">
                    <a:lumMod val="25000"/>
                  </a:schemeClr>
                </a:solidFill>
                <a:latin typeface="Times New Roman" panose="02020603050405020304" pitchFamily="18" charset="0"/>
                <a:cs typeface="Times New Roman" panose="02020603050405020304" pitchFamily="18" charset="0"/>
              </a:rPr>
              <a:t>specialists</a:t>
            </a:r>
            <a:r>
              <a:rPr lang="en-US" sz="2000" dirty="0">
                <a:solidFill>
                  <a:schemeClr val="bg2">
                    <a:lumMod val="25000"/>
                  </a:schemeClr>
                </a:solidFill>
                <a:latin typeface="Times New Roman" panose="02020603050405020304" pitchFamily="18" charset="0"/>
                <a:cs typeface="Times New Roman" panose="02020603050405020304" pitchFamily="18" charset="0"/>
              </a:rPr>
              <a:t> (scientists) </a:t>
            </a:r>
            <a:r>
              <a:rPr lang="en-US" sz="2000" b="1" dirty="0">
                <a:solidFill>
                  <a:schemeClr val="bg2">
                    <a:lumMod val="25000"/>
                  </a:schemeClr>
                </a:solidFill>
                <a:latin typeface="Times New Roman" panose="02020603050405020304" pitchFamily="18" charset="0"/>
                <a:cs typeface="Times New Roman" panose="02020603050405020304" pitchFamily="18" charset="0"/>
              </a:rPr>
              <a:t>and non-specialists </a:t>
            </a:r>
            <a:r>
              <a:rPr lang="en-US" sz="2000" dirty="0">
                <a:solidFill>
                  <a:schemeClr val="bg2">
                    <a:lumMod val="25000"/>
                  </a:schemeClr>
                </a:solidFill>
                <a:latin typeface="Times New Roman" panose="02020603050405020304" pitchFamily="18" charset="0"/>
                <a:cs typeface="Times New Roman" panose="02020603050405020304" pitchFamily="18" charset="0"/>
              </a:rPr>
              <a:t>(everyone else: the public, educators and students, workforce). Non-specialists require information literacy skills as </a:t>
            </a:r>
            <a:r>
              <a:rPr lang="en-US" sz="2000" b="1" dirty="0">
                <a:solidFill>
                  <a:schemeClr val="bg2">
                    <a:lumMod val="25000"/>
                  </a:schemeClr>
                </a:solidFill>
                <a:latin typeface="Times New Roman" panose="02020603050405020304" pitchFamily="18" charset="0"/>
                <a:cs typeface="Times New Roman" panose="02020603050405020304" pitchFamily="18" charset="0"/>
              </a:rPr>
              <a:t>productive members of the 21st century workforce</a:t>
            </a:r>
            <a:r>
              <a:rPr lang="en-US" sz="2000" dirty="0">
                <a:solidFill>
                  <a:schemeClr val="bg2">
                    <a:lumMod val="25000"/>
                  </a:schemeClr>
                </a:solidFill>
                <a:latin typeface="Times New Roman" panose="02020603050405020304" pitchFamily="18" charset="0"/>
                <a:cs typeface="Times New Roman" panose="02020603050405020304" pitchFamily="18" charset="0"/>
              </a:rPr>
              <a:t>, integrating foundational skills for lifelong learning in a world increasingly dominated by data.”</a:t>
            </a:r>
          </a:p>
        </p:txBody>
      </p:sp>
    </p:spTree>
    <p:extLst>
      <p:ext uri="{BB962C8B-B14F-4D97-AF65-F5344CB8AC3E}">
        <p14:creationId xmlns:p14="http://schemas.microsoft.com/office/powerpoint/2010/main" val="1369702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066800" y="719676"/>
            <a:ext cx="9464566" cy="1938992"/>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Data Scientist emerges:</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2012 Harvard Business Review article "Data Scientist: The Sexiest Job of the 21st Century“, </a:t>
            </a:r>
          </a:p>
          <a:p>
            <a:pPr marL="1371600" lvl="2" indent="-457200">
              <a:buFont typeface="Wingdings" panose="05000000000000000000" pitchFamily="2" charset="2"/>
              <a:buChar char="v"/>
            </a:pPr>
            <a:r>
              <a:rPr lang="en-US" sz="2400" dirty="0">
                <a:solidFill>
                  <a:schemeClr val="bg2">
                    <a:lumMod val="25000"/>
                  </a:schemeClr>
                </a:solidFill>
                <a:latin typeface="Times New Roman" panose="02020603050405020304" pitchFamily="18" charset="0"/>
                <a:cs typeface="Times New Roman" panose="02020603050405020304" pitchFamily="18" charset="0"/>
              </a:rPr>
              <a:t>DJ </a:t>
            </a:r>
            <a:r>
              <a:rPr lang="en-US" sz="2400" dirty="0" err="1">
                <a:solidFill>
                  <a:schemeClr val="bg2">
                    <a:lumMod val="25000"/>
                  </a:schemeClr>
                </a:solidFill>
                <a:latin typeface="Times New Roman" panose="02020603050405020304" pitchFamily="18" charset="0"/>
                <a:cs typeface="Times New Roman" panose="02020603050405020304" pitchFamily="18" charset="0"/>
              </a:rPr>
              <a:t>Patil</a:t>
            </a:r>
            <a:r>
              <a:rPr lang="en-US" sz="2400" dirty="0">
                <a:solidFill>
                  <a:schemeClr val="bg2">
                    <a:lumMod val="25000"/>
                  </a:schemeClr>
                </a:solidFill>
                <a:latin typeface="Times New Roman" panose="02020603050405020304" pitchFamily="18" charset="0"/>
                <a:cs typeface="Times New Roman" panose="02020603050405020304" pitchFamily="18" charset="0"/>
              </a:rPr>
              <a:t> claims to have coined this term in 2008 with Jeff </a:t>
            </a:r>
            <a:r>
              <a:rPr lang="en-US" sz="2400" dirty="0" err="1">
                <a:solidFill>
                  <a:schemeClr val="bg2">
                    <a:lumMod val="25000"/>
                  </a:schemeClr>
                </a:solidFill>
                <a:latin typeface="Times New Roman" panose="02020603050405020304" pitchFamily="18" charset="0"/>
                <a:cs typeface="Times New Roman" panose="02020603050405020304" pitchFamily="18" charset="0"/>
              </a:rPr>
              <a:t>Hammerbacher</a:t>
            </a:r>
            <a:r>
              <a:rPr lang="en-US" sz="2400" dirty="0">
                <a:solidFill>
                  <a:schemeClr val="bg2">
                    <a:lumMod val="25000"/>
                  </a:schemeClr>
                </a:solidFill>
                <a:latin typeface="Times New Roman" panose="02020603050405020304" pitchFamily="18" charset="0"/>
                <a:cs typeface="Times New Roman" panose="02020603050405020304" pitchFamily="18" charset="0"/>
              </a:rPr>
              <a:t> to define their jobs at LinkedIn and Facebook. </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91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381000" y="289977"/>
            <a:ext cx="9829800" cy="310854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Google </a:t>
            </a:r>
            <a:r>
              <a:rPr lang="en-US" sz="2800" dirty="0" err="1">
                <a:solidFill>
                  <a:schemeClr val="bg2">
                    <a:lumMod val="25000"/>
                  </a:schemeClr>
                </a:solidFill>
                <a:latin typeface="Times New Roman" panose="02020603050405020304" pitchFamily="18" charset="0"/>
                <a:cs typeface="Times New Roman" panose="02020603050405020304" pitchFamily="18" charset="0"/>
              </a:rPr>
              <a:t>Ngrams</a:t>
            </a:r>
            <a:r>
              <a:rPr lang="en-US" sz="2800" dirty="0">
                <a:solidFill>
                  <a:schemeClr val="bg2">
                    <a:lumMod val="25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2000 and 2019 type in Data Science, Artificial Intelligence</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Change the range to 1950</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What do you notice?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Machine Learning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Dataset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Internet </a:t>
            </a:r>
          </a:p>
        </p:txBody>
      </p:sp>
      <p:pic>
        <p:nvPicPr>
          <p:cNvPr id="3" name="Picture 2" descr="Qr code">
            <a:extLst>
              <a:ext uri="{FF2B5EF4-FFF2-40B4-BE49-F238E27FC236}">
                <a16:creationId xmlns:a16="http://schemas.microsoft.com/office/drawing/2014/main" id="{0E00B9E3-0376-0FDF-3C97-9BEBCD2BE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905000"/>
            <a:ext cx="3619500" cy="3619500"/>
          </a:xfrm>
          <a:prstGeom prst="rect">
            <a:avLst/>
          </a:prstGeom>
        </p:spPr>
      </p:pic>
    </p:spTree>
    <p:extLst>
      <p:ext uri="{BB962C8B-B14F-4D97-AF65-F5344CB8AC3E}">
        <p14:creationId xmlns:p14="http://schemas.microsoft.com/office/powerpoint/2010/main" val="1306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515600" cy="731520"/>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229410" y="731521"/>
            <a:ext cx="11886389" cy="5734502"/>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 Much of the emphasis until recently has been on machine learning techniques, driven by:</a:t>
            </a:r>
            <a:endParaRPr lang="en-US" sz="1600" dirty="0">
              <a:solidFill>
                <a:srgbClr val="002060"/>
              </a:solidFill>
              <a:latin typeface="Times New Roman" panose="02020603050405020304" pitchFamily="18" charset="0"/>
              <a:cs typeface="Times New Roman" panose="02020603050405020304" pitchFamily="18" charset="0"/>
            </a:endParaRPr>
          </a:p>
          <a:p>
            <a:pPr lvl="1"/>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Increased Access to Computing Power</a:t>
            </a:r>
          </a:p>
          <a:p>
            <a:pPr lvl="1"/>
            <a:r>
              <a:rPr lang="en-US" sz="2800" dirty="0">
                <a:solidFill>
                  <a:srgbClr val="002060"/>
                </a:solidFill>
                <a:latin typeface="Times New Roman" panose="02020603050405020304" pitchFamily="18" charset="0"/>
                <a:cs typeface="Times New Roman" panose="02020603050405020304" pitchFamily="18" charset="0"/>
              </a:rPr>
              <a:t> Larger Training Datasets </a:t>
            </a:r>
          </a:p>
          <a:p>
            <a:pPr lvl="1"/>
            <a:r>
              <a:rPr lang="en-US" sz="2800" dirty="0">
                <a:solidFill>
                  <a:srgbClr val="002060"/>
                </a:solidFill>
                <a:latin typeface="Times New Roman" panose="02020603050405020304" pitchFamily="18" charset="0"/>
                <a:cs typeface="Times New Roman" panose="02020603050405020304" pitchFamily="18" charset="0"/>
              </a:rPr>
              <a:t> Improved Algorithms </a:t>
            </a:r>
          </a:p>
          <a:p>
            <a:pPr lvl="1"/>
            <a:r>
              <a:rPr lang="en-US" sz="2800" dirty="0">
                <a:solidFill>
                  <a:srgbClr val="002060"/>
                </a:solidFill>
                <a:latin typeface="Times New Roman" panose="02020603050405020304" pitchFamily="18" charset="0"/>
                <a:cs typeface="Times New Roman" panose="02020603050405020304" pitchFamily="18" charset="0"/>
              </a:rPr>
              <a:t> Open Access Software </a:t>
            </a:r>
          </a:p>
          <a:p>
            <a:endParaRPr lang="en-US" sz="20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Error rates on ImageNet (10,000 labelled images) have been driven down from 30% in 2010 to less than 3% today. </a:t>
            </a:r>
          </a:p>
          <a:p>
            <a:pPr lvl="1"/>
            <a:r>
              <a:rPr lang="en-US" dirty="0">
                <a:solidFill>
                  <a:srgbClr val="002060"/>
                </a:solidFill>
                <a:latin typeface="Times New Roman" panose="02020603050405020304" pitchFamily="18" charset="0"/>
                <a:cs typeface="Times New Roman" panose="02020603050405020304" pitchFamily="18" charset="0"/>
              </a:rPr>
              <a:t> 5% is thought to typically be the human error rate </a:t>
            </a:r>
          </a:p>
        </p:txBody>
      </p:sp>
      <p:sp>
        <p:nvSpPr>
          <p:cNvPr id="5" name="Slide Number Placeholder 4"/>
          <p:cNvSpPr>
            <a:spLocks noGrp="1"/>
          </p:cNvSpPr>
          <p:nvPr>
            <p:ph type="sldNum" sz="quarter" idx="12"/>
          </p:nvPr>
        </p:nvSpPr>
        <p:spPr/>
        <p:txBody>
          <a:bodyPr/>
          <a:lstStyle/>
          <a:p>
            <a:fld id="{5ACD0CF0-90CC-9C41-A77B-2776398A8C8B}" type="slidenum">
              <a:rPr lang="en-US" smtClean="0">
                <a:solidFill>
                  <a:srgbClr val="002060"/>
                </a:solidFill>
                <a:latin typeface="Times New Roman" panose="02020603050405020304" pitchFamily="18" charset="0"/>
                <a:cs typeface="Times New Roman" panose="02020603050405020304" pitchFamily="18" charset="0"/>
              </a:rPr>
              <a:t>34</a:t>
            </a:fld>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07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heel(1)">
                                      <p:cBhvr>
                                        <p:cTn id="13" dur="2000"/>
                                        <p:tgtEl>
                                          <p:spTgt spid="3">
                                            <p:txEl>
                                              <p:pRg st="3" end="3"/>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heel(1)">
                                      <p:cBhvr>
                                        <p:cTn id="16" dur="2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35</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1371600" y="685800"/>
            <a:ext cx="6858000" cy="1077218"/>
          </a:xfrm>
          <a:prstGeom prst="rect">
            <a:avLst/>
          </a:prstGeom>
          <a:noFill/>
        </p:spPr>
        <p:txBody>
          <a:bodyPr wrap="square" rtlCol="0">
            <a:spAutoFit/>
          </a:bodyPr>
          <a:lstStyle/>
          <a:p>
            <a:pPr algn="ctr"/>
            <a:r>
              <a:rPr lang="en-US" sz="3200" dirty="0">
                <a:solidFill>
                  <a:schemeClr val="bg2">
                    <a:lumMod val="25000"/>
                  </a:schemeClr>
                </a:solidFill>
                <a:latin typeface="Times New Roman" panose="02020603050405020304" pitchFamily="18" charset="0"/>
                <a:cs typeface="Times New Roman" panose="02020603050405020304" pitchFamily="18" charset="0"/>
              </a:rPr>
              <a:t>Ok so lots of data and machine learning/AI  but…..</a:t>
            </a:r>
          </a:p>
        </p:txBody>
      </p:sp>
      <p:sp>
        <p:nvSpPr>
          <p:cNvPr id="2" name="TextBox 1">
            <a:extLst>
              <a:ext uri="{FF2B5EF4-FFF2-40B4-BE49-F238E27FC236}">
                <a16:creationId xmlns:a16="http://schemas.microsoft.com/office/drawing/2014/main" id="{F586D6BE-32C3-D6F6-8C4F-C430BBBECD5C}"/>
              </a:ext>
            </a:extLst>
          </p:cNvPr>
          <p:cNvSpPr txBox="1"/>
          <p:nvPr/>
        </p:nvSpPr>
        <p:spPr>
          <a:xfrm>
            <a:off x="3581400" y="2438400"/>
            <a:ext cx="5715000" cy="523220"/>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has the field changed…</a:t>
            </a:r>
            <a:endParaRPr lang="en-US" sz="2800" dirty="0">
              <a:solidFill>
                <a:schemeClr val="bg2">
                  <a:lumMod val="25000"/>
                </a:schemeClr>
              </a:solidFill>
            </a:endParaRPr>
          </a:p>
        </p:txBody>
      </p:sp>
      <p:sp>
        <p:nvSpPr>
          <p:cNvPr id="6" name="TextBox 5">
            <a:extLst>
              <a:ext uri="{FF2B5EF4-FFF2-40B4-BE49-F238E27FC236}">
                <a16:creationId xmlns:a16="http://schemas.microsoft.com/office/drawing/2014/main" id="{D6063FD7-AB0E-A427-A1DD-27418E44E18B}"/>
              </a:ext>
            </a:extLst>
          </p:cNvPr>
          <p:cNvSpPr txBox="1"/>
          <p:nvPr/>
        </p:nvSpPr>
        <p:spPr>
          <a:xfrm>
            <a:off x="5638800" y="3429000"/>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why?</a:t>
            </a:r>
          </a:p>
        </p:txBody>
      </p:sp>
    </p:spTree>
    <p:extLst>
      <p:ext uri="{BB962C8B-B14F-4D97-AF65-F5344CB8AC3E}">
        <p14:creationId xmlns:p14="http://schemas.microsoft.com/office/powerpoint/2010/main" val="37632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838200" y="594569"/>
            <a:ext cx="11229975" cy="25545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 Case Study</a:t>
            </a:r>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~1 billion!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Around 2011-12 switched their model to hours watched from clicks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Similar videos got recommended…but often that resulted in gradually getting more and more extreme content, regardless of the topic and a lack of diversity of topics…jogger to ultra marathon or politically leaning to extremist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649408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Also, a perfect feeder system to how our brains interact information…</a:t>
            </a:r>
          </a:p>
        </p:txBody>
      </p:sp>
      <p:pic>
        <p:nvPicPr>
          <p:cNvPr id="10" name="Picture 9" descr="Diagram&#10;&#10;Description automatically generated">
            <a:extLst>
              <a:ext uri="{FF2B5EF4-FFF2-40B4-BE49-F238E27FC236}">
                <a16:creationId xmlns:a16="http://schemas.microsoft.com/office/drawing/2014/main" id="{5AA4782C-62FE-CC9E-D9B4-335970A919A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81400" y="685800"/>
            <a:ext cx="5692783" cy="5094175"/>
          </a:xfrm>
          <a:prstGeom prst="rect">
            <a:avLst/>
          </a:prstGeom>
        </p:spPr>
      </p:pic>
    </p:spTree>
    <p:extLst>
      <p:ext uri="{BB962C8B-B14F-4D97-AF65-F5344CB8AC3E}">
        <p14:creationId xmlns:p14="http://schemas.microsoft.com/office/powerpoint/2010/main" val="2921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1000"/>
                                        <p:tgtEl>
                                          <p:spTgt spid="5">
                                            <p:txEl>
                                              <p:pRg st="10" end="10"/>
                                            </p:txEl>
                                          </p:spTgt>
                                        </p:tgtEl>
                                      </p:cBhvr>
                                    </p:animEffect>
                                    <p:anim calcmode="lin" valueType="num">
                                      <p:cBhvr>
                                        <p:cTn id="1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solidFill>
                  <a:schemeClr val="bg2">
                    <a:lumMod val="25000"/>
                  </a:schemeClr>
                </a:solidFill>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t that is standing in front of a mirror&#10;&#10;Description automatically generated">
            <a:extLst>
              <a:ext uri="{FF2B5EF4-FFF2-40B4-BE49-F238E27FC236}">
                <a16:creationId xmlns:a16="http://schemas.microsoft.com/office/drawing/2014/main" id="{5C332F22-221D-42AC-A17E-822674CC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590542" y="571500"/>
            <a:ext cx="3352800" cy="2514600"/>
          </a:xfrm>
          <a:prstGeom prst="rect">
            <a:avLst/>
          </a:prstGeom>
        </p:spPr>
      </p:pic>
      <p:pic>
        <p:nvPicPr>
          <p:cNvPr id="3" name="Picture 2" descr="A person and two children sitting at a table with a cake&#10;&#10;Description automatically generated with low confidence">
            <a:extLst>
              <a:ext uri="{FF2B5EF4-FFF2-40B4-BE49-F238E27FC236}">
                <a16:creationId xmlns:a16="http://schemas.microsoft.com/office/drawing/2014/main" id="{02BDCAC2-A215-448D-AC94-32FC7320DA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0146" y="1600201"/>
            <a:ext cx="3067050" cy="3869835"/>
          </a:xfrm>
          <a:prstGeom prst="rect">
            <a:avLst/>
          </a:prstGeom>
        </p:spPr>
      </p:pic>
      <p:pic>
        <p:nvPicPr>
          <p:cNvPr id="5" name="Picture 4" descr="A picture containing little, child, indoor, child&#10;&#10;Description automatically generated">
            <a:extLst>
              <a:ext uri="{FF2B5EF4-FFF2-40B4-BE49-F238E27FC236}">
                <a16:creationId xmlns:a16="http://schemas.microsoft.com/office/drawing/2014/main" id="{D02F4F92-850A-4A1D-ADA3-7931C6D5D5B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00200" y="76200"/>
            <a:ext cx="2857500" cy="3810000"/>
          </a:xfrm>
          <a:prstGeom prst="rect">
            <a:avLst/>
          </a:prstGeom>
        </p:spPr>
      </p:pic>
    </p:spTree>
    <p:extLst>
      <p:ext uri="{BB962C8B-B14F-4D97-AF65-F5344CB8AC3E}">
        <p14:creationId xmlns:p14="http://schemas.microsoft.com/office/powerpoint/2010/main" val="175018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and trained on current successful employees.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18491"/>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067800" cy="6019800"/>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A746-0D17-722A-DA4B-EB8BEF21FBC3}"/>
              </a:ext>
            </a:extLst>
          </p:cNvPr>
          <p:cNvSpPr txBox="1"/>
          <p:nvPr/>
        </p:nvSpPr>
        <p:spPr>
          <a:xfrm>
            <a:off x="3752850" y="-25400"/>
            <a:ext cx="46863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Why?</a:t>
            </a:r>
          </a:p>
        </p:txBody>
      </p:sp>
      <p:pic>
        <p:nvPicPr>
          <p:cNvPr id="3" name="Picture 2" descr="Diagram&#10;&#10;Description automatically generated">
            <a:extLst>
              <a:ext uri="{FF2B5EF4-FFF2-40B4-BE49-F238E27FC236}">
                <a16:creationId xmlns:a16="http://schemas.microsoft.com/office/drawing/2014/main" id="{DAB729BD-64E9-859C-D98F-8E47F7F02B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6600" y="647584"/>
            <a:ext cx="5990952" cy="5360991"/>
          </a:xfrm>
          <a:prstGeom prst="rect">
            <a:avLst/>
          </a:prstGeom>
        </p:spPr>
      </p:pic>
    </p:spTree>
    <p:extLst>
      <p:ext uri="{BB962C8B-B14F-4D97-AF65-F5344CB8AC3E}">
        <p14:creationId xmlns:p14="http://schemas.microsoft.com/office/powerpoint/2010/main" val="36449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EACD-E5A9-BA15-A543-ECA19F108DA2}"/>
              </a:ext>
            </a:extLst>
          </p:cNvPr>
          <p:cNvSpPr>
            <a:spLocks noGrp="1"/>
          </p:cNvSpPr>
          <p:nvPr>
            <p:ph type="title"/>
          </p:nvPr>
        </p:nvSpPr>
        <p:spPr>
          <a:xfrm>
            <a:off x="533400" y="1371600"/>
            <a:ext cx="10341684" cy="2286000"/>
          </a:xfrm>
        </p:spPr>
        <p:txBody>
          <a:bodyPr/>
          <a:lstStyle/>
          <a:p>
            <a:r>
              <a:rPr lang="en-US" b="0" dirty="0"/>
              <a:t>"The safety of our authors, viewers, and partners is our top priority.“</a:t>
            </a:r>
            <a:br>
              <a:rPr lang="en-US" b="0" dirty="0"/>
            </a:br>
            <a:br>
              <a:rPr lang="en-US" b="0" dirty="0"/>
            </a:br>
            <a:r>
              <a:rPr lang="en-US" sz="2800" b="0" dirty="0"/>
              <a:t>Moved to personalized content not promoting broad trends of topics</a:t>
            </a:r>
            <a:r>
              <a:rPr lang="en-US" b="0" dirty="0"/>
              <a:t>.</a:t>
            </a:r>
            <a:br>
              <a:rPr lang="en-US" b="0" dirty="0"/>
            </a:br>
            <a:br>
              <a:rPr lang="en-US" b="0" dirty="0"/>
            </a:br>
            <a:r>
              <a:rPr lang="en-US" sz="1800" b="0" dirty="0"/>
              <a:t>https://support.google.com/youtube/answer/2801964?hl=en-GB</a:t>
            </a:r>
            <a:endParaRPr lang="en-US" b="0" dirty="0"/>
          </a:p>
        </p:txBody>
      </p:sp>
    </p:spTree>
    <p:extLst>
      <p:ext uri="{BB962C8B-B14F-4D97-AF65-F5344CB8AC3E}">
        <p14:creationId xmlns:p14="http://schemas.microsoft.com/office/powerpoint/2010/main" val="2019696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48</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790700" y="5334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In Response, the Data Science is Actively Evolving…it is still </a:t>
            </a:r>
            <a:r>
              <a:rPr lang="en-US" sz="3200" dirty="0">
                <a:solidFill>
                  <a:srgbClr val="FF0000"/>
                </a:solidFill>
                <a:latin typeface="Book Antiqua" charset="0"/>
              </a:rPr>
              <a:t>early days </a:t>
            </a:r>
          </a:p>
        </p:txBody>
      </p:sp>
      <p:sp>
        <p:nvSpPr>
          <p:cNvPr id="3" name="TextBox 2">
            <a:extLst>
              <a:ext uri="{FF2B5EF4-FFF2-40B4-BE49-F238E27FC236}">
                <a16:creationId xmlns:a16="http://schemas.microsoft.com/office/drawing/2014/main" id="{BEB2D44B-C04D-7334-C2B9-0C08A45810E5}"/>
              </a:ext>
            </a:extLst>
          </p:cNvPr>
          <p:cNvSpPr txBox="1"/>
          <p:nvPr/>
        </p:nvSpPr>
        <p:spPr>
          <a:xfrm>
            <a:off x="1859244" y="22860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The field needed a </a:t>
            </a:r>
            <a:r>
              <a:rPr lang="en-US" sz="3200" dirty="0">
                <a:solidFill>
                  <a:srgbClr val="FF0000"/>
                </a:solidFill>
                <a:latin typeface="Book Antiqua" charset="0"/>
              </a:rPr>
              <a:t>framework</a:t>
            </a:r>
            <a:r>
              <a:rPr lang="en-US" sz="3200" dirty="0">
                <a:solidFill>
                  <a:schemeClr val="bg2">
                    <a:lumMod val="25000"/>
                  </a:schemeClr>
                </a:solidFill>
                <a:latin typeface="Book Antiqua" charset="0"/>
              </a:rPr>
              <a:t>…enter the School of Data Science</a:t>
            </a:r>
          </a:p>
        </p:txBody>
      </p:sp>
    </p:spTree>
    <p:extLst>
      <p:ext uri="{BB962C8B-B14F-4D97-AF65-F5344CB8AC3E}">
        <p14:creationId xmlns:p14="http://schemas.microsoft.com/office/powerpoint/2010/main" val="2768838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5A429-FE05-4A91-6E3F-D92227B5BA15}"/>
              </a:ext>
            </a:extLst>
          </p:cNvPr>
          <p:cNvSpPr txBox="1"/>
          <p:nvPr/>
        </p:nvSpPr>
        <p:spPr>
          <a:xfrm>
            <a:off x="609600" y="609600"/>
            <a:ext cx="8610600" cy="181588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Data as a Societal Level Influence</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History/Evolution of Data Science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Defining a Field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Course Overview </a:t>
            </a:r>
          </a:p>
        </p:txBody>
      </p:sp>
    </p:spTree>
    <p:extLst>
      <p:ext uri="{BB962C8B-B14F-4D97-AF65-F5344CB8AC3E}">
        <p14:creationId xmlns:p14="http://schemas.microsoft.com/office/powerpoint/2010/main" val="3959509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64811" y="1905000"/>
            <a:ext cx="1186237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latin typeface="+mj-lt"/>
                <a:cs typeface="Times New Roman" panose="02020603050405020304" pitchFamily="18" charset="0"/>
              </a:rPr>
              <a:t>Key tensions</a:t>
            </a:r>
            <a:r>
              <a:rPr lang="en-US" sz="2400" dirty="0">
                <a:latin typeface="+mj-lt"/>
                <a:cs typeface="Times New Roman" panose="02020603050405020304" pitchFamily="18" charset="0"/>
              </a:rPr>
              <a:t>: enterprise vs ethics, private interest vs public good (see Plato’s </a:t>
            </a:r>
            <a:r>
              <a:rPr lang="en-US" sz="2400" i="1" u="sng" dirty="0">
                <a:latin typeface="+mj-lt"/>
                <a:cs typeface="Times New Roman" panose="02020603050405020304" pitchFamily="18" charset="0"/>
                <a:hlinkClick r:id="rId2"/>
              </a:rPr>
              <a:t>Republic</a:t>
            </a:r>
            <a:r>
              <a:rPr lang="en-US" sz="2400" dirty="0">
                <a:latin typeface="+mj-lt"/>
                <a:cs typeface="Times New Roman" panose="02020603050405020304" pitchFamily="18" charset="0"/>
              </a:rPr>
              <a:t>).</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Common theme</a:t>
            </a:r>
            <a:r>
              <a:rPr lang="en-US" sz="2400" dirty="0">
                <a:latin typeface="+mj-lt"/>
                <a:cs typeface="Times New Roman" panose="02020603050405020304" pitchFamily="18" charset="0"/>
              </a:rPr>
              <a:t>: human value.</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Keywords</a:t>
            </a:r>
            <a:r>
              <a:rPr lang="en-US" sz="2400" dirty="0">
                <a:latin typeface="+mj-lt"/>
                <a:cs typeface="Times New Roman" panose="02020603050405020304" pitchFamily="18" charset="0"/>
              </a:rPr>
              <a:t>: ethics, justice, wealth, value, social good, motivation, meaning, </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Values</a:t>
            </a:r>
            <a:r>
              <a:rPr lang="en-US" sz="24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Ref: </a:t>
            </a:r>
            <a:r>
              <a:rPr lang="en-US" sz="2400" dirty="0">
                <a:latin typeface="+mj-lt"/>
                <a:cs typeface="Times New Roman" panose="02020603050405020304" pitchFamily="18" charset="0"/>
                <a:hlinkClick r:id="rId3"/>
              </a:rPr>
              <a:t>Digital Epidemiology</a:t>
            </a:r>
            <a:endParaRPr lang="en-US" sz="24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609600" y="584777"/>
            <a:ext cx="10463300" cy="1015663"/>
          </a:xfrm>
          <a:prstGeom prst="rect">
            <a:avLst/>
          </a:prstGeom>
          <a:noFill/>
        </p:spPr>
        <p:txBody>
          <a:bodyPr wrap="square" rtlCol="0">
            <a:spAutoFit/>
          </a:bodyPr>
          <a:lstStyle/>
          <a:p>
            <a:pPr algn="ctr"/>
            <a:r>
              <a:rPr lang="en-US" sz="2000" dirty="0">
                <a:latin typeface="+mj-lt"/>
              </a:rPr>
              <a:t> Combines the traditional </a:t>
            </a:r>
            <a:r>
              <a:rPr lang="en-US" sz="2000" b="1" dirty="0">
                <a:solidFill>
                  <a:srgbClr val="FF0000"/>
                </a:solidFill>
                <a:latin typeface="+mj-lt"/>
              </a:rPr>
              <a:t>discipline of ethics </a:t>
            </a:r>
            <a:r>
              <a:rPr lang="en-US" sz="2000" dirty="0">
                <a:latin typeface="+mj-lt"/>
              </a:rPr>
              <a:t>with the professional activities of </a:t>
            </a:r>
            <a:r>
              <a:rPr lang="en-US" sz="2000" b="1" dirty="0">
                <a:solidFill>
                  <a:srgbClr val="FF0000"/>
                </a:solidFill>
                <a:latin typeface="+mj-lt"/>
              </a:rPr>
              <a:t>business planning</a:t>
            </a:r>
            <a:r>
              <a:rPr lang="en-US" sz="2000" dirty="0">
                <a:latin typeface="+mj-lt"/>
              </a:rPr>
              <a:t>, policy making, developing motivations for scientific research, and other activities that have a direct impact on </a:t>
            </a:r>
            <a:r>
              <a:rPr lang="en-US" sz="2000" b="1" dirty="0">
                <a:solidFill>
                  <a:srgbClr val="FF0000"/>
                </a:solidFill>
                <a:latin typeface="+mj-lt"/>
              </a:rPr>
              <a:t>people</a:t>
            </a:r>
            <a:r>
              <a:rPr lang="en-US" sz="2000"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B719A-0B4E-80F9-D11B-5FBA3E8913B0}"/>
              </a:ext>
            </a:extLst>
          </p:cNvPr>
          <p:cNvSpPr txBox="1"/>
          <p:nvPr/>
        </p:nvSpPr>
        <p:spPr>
          <a:xfrm>
            <a:off x="4267200" y="2514600"/>
            <a:ext cx="3581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rId2"/>
              </a:rPr>
              <a:t>Joy </a:t>
            </a:r>
            <a:r>
              <a:rPr lang="en-US" dirty="0" err="1">
                <a:latin typeface="Times New Roman" panose="02020603050405020304" pitchFamily="18" charset="0"/>
                <a:cs typeface="Times New Roman" panose="02020603050405020304" pitchFamily="18" charset="0"/>
                <a:hlinkClick r:id="rId2"/>
              </a:rPr>
              <a:t>Buolamwimi</a:t>
            </a:r>
            <a:r>
              <a:rPr lang="en-US" dirty="0">
                <a:latin typeface="Times New Roman" panose="02020603050405020304" pitchFamily="18" charset="0"/>
                <a:cs typeface="Times New Roman" panose="02020603050405020304" pitchFamily="18" charset="0"/>
                <a:hlinkClick r:id="rId2"/>
              </a:rPr>
              <a:t> Facial Recognition</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F82246-9FD3-3922-25BD-509E63B545F8}"/>
              </a:ext>
            </a:extLst>
          </p:cNvPr>
          <p:cNvSpPr txBox="1"/>
          <p:nvPr/>
        </p:nvSpPr>
        <p:spPr>
          <a:xfrm>
            <a:off x="3390900" y="1143000"/>
            <a:ext cx="5410200" cy="646331"/>
          </a:xfrm>
          <a:prstGeom prst="rect">
            <a:avLst/>
          </a:prstGeom>
          <a:noFill/>
        </p:spPr>
        <p:txBody>
          <a:bodyPr wrap="square" rtlCol="0">
            <a:spAutoFit/>
          </a:bodyPr>
          <a:lstStyle/>
          <a:p>
            <a:pPr algn="ctr"/>
            <a:r>
              <a:rPr lang="en-US" dirty="0">
                <a:hlinkClick r:id="rId3"/>
              </a:rPr>
              <a:t>Gary Marcus: https://www.youtube.com/watch?v=TO0J2Yw7usM</a:t>
            </a:r>
            <a:endParaRPr lang="en-US" dirty="0"/>
          </a:p>
        </p:txBody>
      </p:sp>
    </p:spTree>
    <p:extLst>
      <p:ext uri="{BB962C8B-B14F-4D97-AF65-F5344CB8AC3E}">
        <p14:creationId xmlns:p14="http://schemas.microsoft.com/office/powerpoint/2010/main" val="3476575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05000" y="2420571"/>
            <a:ext cx="9220200" cy="2862322"/>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inference vs prediction, analysis vs simulation.</a:t>
            </a:r>
          </a:p>
          <a:p>
            <a:endParaRPr lang="en-US" dirty="0">
              <a:latin typeface="+mj-lt"/>
            </a:endParaRPr>
          </a:p>
          <a:p>
            <a:r>
              <a:rPr lang="en-US" dirty="0">
                <a:latin typeface="+mj-lt"/>
              </a:rPr>
              <a:t>Common theme</a:t>
            </a:r>
            <a:r>
              <a:rPr lang="en-US" u="none" dirty="0">
                <a:latin typeface="+mj-lt"/>
              </a:rPr>
              <a:t>: Mathematical models and methods.</a:t>
            </a:r>
          </a:p>
          <a:p>
            <a:endParaRPr lang="en-US" dirty="0">
              <a:latin typeface="+mj-lt"/>
            </a:endParaRPr>
          </a:p>
          <a:p>
            <a:r>
              <a:rPr lang="en-US" dirty="0">
                <a:latin typeface="+mj-lt"/>
              </a:rPr>
              <a:t>Keywords</a:t>
            </a:r>
            <a:r>
              <a:rPr lang="en-US" u="none" dirty="0">
                <a:latin typeface="+mj-lt"/>
              </a:rPr>
              <a:t>: prediction, inference, machine learning, statistics, operations research, AI, experimental design, causality, optimization, knowledge, models, feature engineering, data mining.</a:t>
            </a:r>
          </a:p>
          <a:p>
            <a:endParaRPr lang="en-US" dirty="0">
              <a:latin typeface="+mj-lt"/>
            </a:endParaRPr>
          </a:p>
          <a:p>
            <a:r>
              <a:rPr lang="en-US" dirty="0">
                <a:latin typeface="+mj-lt"/>
              </a:rPr>
              <a:t>Values</a:t>
            </a:r>
            <a:r>
              <a:rPr lang="en-US" u="none" dirty="0">
                <a:latin typeface="+mj-lt"/>
              </a:rPr>
              <a:t>: accuracy, precision, validity, truth, convergence, explainability.</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Analytics</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1"/>
            <a:ext cx="8382000" cy="1200329"/>
          </a:xfrm>
          <a:prstGeom prst="rect">
            <a:avLst/>
          </a:prstGeom>
          <a:noFill/>
        </p:spPr>
        <p:txBody>
          <a:bodyPr wrap="square" rtlCol="0">
            <a:spAutoFit/>
          </a:bodyPr>
          <a:lstStyle/>
          <a:p>
            <a:pPr algn="ctr"/>
            <a:r>
              <a:rPr lang="en-US" dirty="0">
                <a:latin typeface="+mj-lt"/>
              </a:rPr>
              <a:t>Analytics includes what most consider to be the heart of data science, the combination of </a:t>
            </a:r>
            <a:r>
              <a:rPr lang="en-US" b="1" dirty="0">
                <a:solidFill>
                  <a:srgbClr val="FF0000"/>
                </a:solidFill>
                <a:latin typeface="+mj-lt"/>
              </a:rPr>
              <a:t>statistical methods with machine learning</a:t>
            </a:r>
            <a:r>
              <a:rPr lang="en-US" dirty="0">
                <a:latin typeface="+mj-lt"/>
              </a:rPr>
              <a:t>, along with optimization, signal processing, network analysis, and other rigorous quantitative methods from a variety of fields.</a:t>
            </a:r>
          </a:p>
        </p:txBody>
      </p:sp>
    </p:spTree>
    <p:extLst>
      <p:ext uri="{BB962C8B-B14F-4D97-AF65-F5344CB8AC3E}">
        <p14:creationId xmlns:p14="http://schemas.microsoft.com/office/powerpoint/2010/main" val="4174811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C1CFA-4128-A56C-BFEF-F06539DAEDBB}"/>
              </a:ext>
            </a:extLst>
          </p:cNvPr>
          <p:cNvSpPr txBox="1"/>
          <p:nvPr/>
        </p:nvSpPr>
        <p:spPr>
          <a:xfrm>
            <a:off x="2133600" y="228600"/>
            <a:ext cx="8648272" cy="1077218"/>
          </a:xfrm>
          <a:prstGeom prst="rect">
            <a:avLst/>
          </a:prstGeom>
          <a:noFill/>
        </p:spPr>
        <p:txBody>
          <a:bodyPr wrap="square">
            <a:spAutoFit/>
          </a:bodyPr>
          <a:lstStyle/>
          <a:p>
            <a:pPr algn="ctr"/>
            <a:r>
              <a:rPr lang="en-US" sz="3200" dirty="0">
                <a:hlinkClick r:id="rId2"/>
              </a:rPr>
              <a:t>https://teachablemachine.withgoogle.com/train</a:t>
            </a:r>
            <a:endParaRPr lang="en-US" sz="3200" dirty="0"/>
          </a:p>
          <a:p>
            <a:pPr algn="ctr"/>
            <a:endParaRPr lang="en-US" sz="3200" dirty="0"/>
          </a:p>
        </p:txBody>
      </p:sp>
      <p:pic>
        <p:nvPicPr>
          <p:cNvPr id="8" name="Picture 7" descr="Qr code&#10;&#10;Description automatically generated">
            <a:extLst>
              <a:ext uri="{FF2B5EF4-FFF2-40B4-BE49-F238E27FC236}">
                <a16:creationId xmlns:a16="http://schemas.microsoft.com/office/drawing/2014/main" id="{5BDCFBD9-F822-4F50-35EE-6DA2129A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914400"/>
            <a:ext cx="2857500" cy="2857500"/>
          </a:xfrm>
          <a:prstGeom prst="rect">
            <a:avLst/>
          </a:prstGeom>
        </p:spPr>
      </p:pic>
      <p:sp>
        <p:nvSpPr>
          <p:cNvPr id="2" name="TextBox 1">
            <a:extLst>
              <a:ext uri="{FF2B5EF4-FFF2-40B4-BE49-F238E27FC236}">
                <a16:creationId xmlns:a16="http://schemas.microsoft.com/office/drawing/2014/main" id="{B3A3EE1A-1D97-79BE-3CE8-3D34B93D52C4}"/>
              </a:ext>
            </a:extLst>
          </p:cNvPr>
          <p:cNvSpPr txBox="1"/>
          <p:nvPr/>
        </p:nvSpPr>
        <p:spPr>
          <a:xfrm>
            <a:off x="2209800" y="3978652"/>
            <a:ext cx="8267272" cy="523220"/>
          </a:xfrm>
          <a:prstGeom prst="rect">
            <a:avLst/>
          </a:prstGeom>
          <a:noFill/>
        </p:spPr>
        <p:txBody>
          <a:bodyPr wrap="square" rtlCol="0">
            <a:spAutoFit/>
          </a:bodyPr>
          <a:lstStyle/>
          <a:p>
            <a:pPr algn="ctr"/>
            <a:r>
              <a:rPr lang="en-US" sz="2800" dirty="0">
                <a:hlinkClick r:id="rId4"/>
              </a:rPr>
              <a:t>https://beta.openai.com</a:t>
            </a:r>
            <a:endParaRPr lang="en-US" sz="2800" dirty="0"/>
          </a:p>
        </p:txBody>
      </p:sp>
    </p:spTree>
    <p:extLst>
      <p:ext uri="{BB962C8B-B14F-4D97-AF65-F5344CB8AC3E}">
        <p14:creationId xmlns:p14="http://schemas.microsoft.com/office/powerpoint/2010/main" val="26277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581852" y="1915601"/>
            <a:ext cx="10314748" cy="4154984"/>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endParaRPr lang="en-US" sz="2400" dirty="0">
              <a:latin typeface="+mj-lt"/>
            </a:endParaRPr>
          </a:p>
          <a:p>
            <a:r>
              <a:rPr lang="en-US" sz="2400" dirty="0">
                <a:latin typeface="+mj-lt"/>
              </a:rPr>
              <a:t>Key tensions:</a:t>
            </a:r>
            <a:r>
              <a:rPr lang="en-US" sz="2400" u="none" dirty="0">
                <a:latin typeface="+mj-lt"/>
              </a:rPr>
              <a:t> discovery vs product, user-facing vs analyst-facing.</a:t>
            </a:r>
          </a:p>
          <a:p>
            <a:pPr marL="0" indent="0">
              <a:buNone/>
            </a:pPr>
            <a:endParaRPr lang="en-US" sz="2400" u="none" dirty="0">
              <a:latin typeface="+mj-lt"/>
            </a:endParaRPr>
          </a:p>
          <a:p>
            <a:r>
              <a:rPr lang="en-US" sz="2400" dirty="0">
                <a:latin typeface="+mj-lt"/>
              </a:rPr>
              <a:t>Common theme:</a:t>
            </a:r>
            <a:r>
              <a:rPr lang="en-US" sz="2400" u="none" dirty="0">
                <a:latin typeface="+mj-lt"/>
              </a:rPr>
              <a:t> Communication.</a:t>
            </a:r>
          </a:p>
          <a:p>
            <a:pPr marL="0" indent="0">
              <a:buNone/>
            </a:pPr>
            <a:endParaRPr lang="en-US" sz="2400" u="none" dirty="0">
              <a:latin typeface="+mj-lt"/>
            </a:endParaRPr>
          </a:p>
          <a:p>
            <a:r>
              <a:rPr lang="en-US" sz="2400" dirty="0">
                <a:latin typeface="+mj-lt"/>
              </a:rPr>
              <a:t>Keywords</a:t>
            </a:r>
            <a:r>
              <a:rPr lang="en-US" sz="2400" u="none" dirty="0">
                <a:latin typeface="+mj-lt"/>
              </a:rPr>
              <a:t>: communication, design thinking, representation, use interface, communication, visualization, visual and object languages, informatics, ontology, curation, HCI, </a:t>
            </a:r>
            <a:r>
              <a:rPr lang="en-US" sz="2400" u="none" dirty="0" err="1">
                <a:latin typeface="+mj-lt"/>
                <a:hlinkClick r:id="rId2"/>
              </a:rPr>
              <a:t>informating</a:t>
            </a:r>
            <a:r>
              <a:rPr lang="en-US" sz="2400" u="none" dirty="0">
                <a:latin typeface="+mj-lt"/>
              </a:rPr>
              <a:t>, data product design, data discovery.</a:t>
            </a:r>
          </a:p>
          <a:p>
            <a:endParaRPr lang="en-US" sz="2400" u="none" dirty="0">
              <a:latin typeface="+mj-lt"/>
            </a:endParaRPr>
          </a:p>
          <a:p>
            <a:r>
              <a:rPr lang="en-US" sz="2400" dirty="0">
                <a:latin typeface="+mj-lt"/>
              </a:rPr>
              <a:t>Values:</a:t>
            </a:r>
            <a:r>
              <a:rPr lang="en-US" sz="2400" u="none" dirty="0">
                <a:latin typeface="+mj-lt"/>
              </a:rPr>
              <a:t> openness, authenticity, beauty, form and function.</a:t>
            </a:r>
          </a:p>
        </p:txBody>
      </p:sp>
      <p:sp>
        <p:nvSpPr>
          <p:cNvPr id="6" name="TextBox 5">
            <a:extLst>
              <a:ext uri="{FF2B5EF4-FFF2-40B4-BE49-F238E27FC236}">
                <a16:creationId xmlns:a16="http://schemas.microsoft.com/office/drawing/2014/main" id="{ECBC9954-C44A-4B1D-A2DC-80A7C03E2C53}"/>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Design</a:t>
            </a:r>
          </a:p>
        </p:txBody>
      </p:sp>
      <p:sp>
        <p:nvSpPr>
          <p:cNvPr id="2" name="TextBox 1">
            <a:extLst>
              <a:ext uri="{FF2B5EF4-FFF2-40B4-BE49-F238E27FC236}">
                <a16:creationId xmlns:a16="http://schemas.microsoft.com/office/drawing/2014/main" id="{E5ADE6A1-8B22-4E50-9D09-897B08A1A74E}"/>
              </a:ext>
            </a:extLst>
          </p:cNvPr>
          <p:cNvSpPr txBox="1"/>
          <p:nvPr/>
        </p:nvSpPr>
        <p:spPr>
          <a:xfrm>
            <a:off x="609600" y="584775"/>
            <a:ext cx="10954559" cy="1323439"/>
          </a:xfrm>
          <a:prstGeom prst="rect">
            <a:avLst/>
          </a:prstGeom>
          <a:noFill/>
        </p:spPr>
        <p:txBody>
          <a:bodyPr wrap="square" rtlCol="0">
            <a:spAutoFit/>
          </a:bodyPr>
          <a:lstStyle/>
          <a:p>
            <a:r>
              <a:rPr lang="en-US" sz="2000" b="1" dirty="0">
                <a:solidFill>
                  <a:srgbClr val="FF0000"/>
                </a:solidFill>
                <a:latin typeface="+mj-lt"/>
              </a:rPr>
              <a:t>Human machine interaction </a:t>
            </a:r>
            <a:r>
              <a:rPr lang="en-US" sz="2000" dirty="0">
                <a:latin typeface="+mj-lt"/>
              </a:rPr>
              <a:t>as it appears at the points of both consuming data and producing </a:t>
            </a:r>
            <a:r>
              <a:rPr lang="en-US" sz="2000" b="1" dirty="0">
                <a:solidFill>
                  <a:srgbClr val="FF0000"/>
                </a:solidFill>
                <a:latin typeface="+mj-lt"/>
              </a:rPr>
              <a:t>data products</a:t>
            </a:r>
            <a:r>
              <a:rPr lang="en-US" sz="2000" dirty="0">
                <a:latin typeface="+mj-lt"/>
              </a:rPr>
              <a:t>. Activities here include the representation and communication of human reality as data for the work of analytics, e.g. in database design, the curation of data, and of complex data and analytical results to humans to </a:t>
            </a:r>
            <a:r>
              <a:rPr lang="en-US" sz="2000" b="1" dirty="0">
                <a:solidFill>
                  <a:srgbClr val="FF0000"/>
                </a:solidFill>
                <a:latin typeface="+mj-lt"/>
              </a:rPr>
              <a:t>drive decision-making and influence behavior.</a:t>
            </a:r>
          </a:p>
        </p:txBody>
      </p:sp>
    </p:spTree>
    <p:extLst>
      <p:ext uri="{BB962C8B-B14F-4D97-AF65-F5344CB8AC3E}">
        <p14:creationId xmlns:p14="http://schemas.microsoft.com/office/powerpoint/2010/main" val="56527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E4A2B-004D-8AC5-6E71-D8E21CBF22DE}"/>
              </a:ext>
            </a:extLst>
          </p:cNvPr>
          <p:cNvSpPr txBox="1"/>
          <p:nvPr/>
        </p:nvSpPr>
        <p:spPr>
          <a:xfrm>
            <a:off x="4305300" y="457200"/>
            <a:ext cx="35814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hlinkClick r:id="rId2"/>
              </a:rPr>
              <a:t>https://labs.openai.com/</a:t>
            </a:r>
            <a:endParaRPr lang="en-US" sz="2800" dirty="0">
              <a:latin typeface="Times New Roman" panose="02020603050405020304" pitchFamily="18" charset="0"/>
              <a:cs typeface="Times New Roman" panose="02020603050405020304" pitchFamily="18" charset="0"/>
            </a:endParaRPr>
          </a:p>
        </p:txBody>
      </p:sp>
      <p:pic>
        <p:nvPicPr>
          <p:cNvPr id="8" name="Picture 7" descr="Qr code&#10;&#10;Description automatically generated">
            <a:extLst>
              <a:ext uri="{FF2B5EF4-FFF2-40B4-BE49-F238E27FC236}">
                <a16:creationId xmlns:a16="http://schemas.microsoft.com/office/drawing/2014/main" id="{8F4FBEDA-1C7F-1749-5B40-EE963C0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219200"/>
            <a:ext cx="2857500" cy="2857500"/>
          </a:xfrm>
          <a:prstGeom prst="rect">
            <a:avLst/>
          </a:prstGeom>
        </p:spPr>
      </p:pic>
      <p:sp>
        <p:nvSpPr>
          <p:cNvPr id="2" name="TextBox 1">
            <a:extLst>
              <a:ext uri="{FF2B5EF4-FFF2-40B4-BE49-F238E27FC236}">
                <a16:creationId xmlns:a16="http://schemas.microsoft.com/office/drawing/2014/main" id="{01E5348B-9F93-6761-7A01-00D8FB7D2DCF}"/>
              </a:ext>
            </a:extLst>
          </p:cNvPr>
          <p:cNvSpPr txBox="1"/>
          <p:nvPr/>
        </p:nvSpPr>
        <p:spPr>
          <a:xfrm>
            <a:off x="1905000" y="4343400"/>
            <a:ext cx="8610600" cy="369332"/>
          </a:xfrm>
          <a:prstGeom prst="rect">
            <a:avLst/>
          </a:prstGeom>
          <a:noFill/>
        </p:spPr>
        <p:txBody>
          <a:bodyPr wrap="square" rtlCol="0">
            <a:spAutoFit/>
          </a:bodyPr>
          <a:lstStyle/>
          <a:p>
            <a:r>
              <a:rPr lang="en-US" dirty="0"/>
              <a:t>“abstract pencil and watercolor of a Data Science Mascot in the form of Andy Warhol” </a:t>
            </a:r>
          </a:p>
        </p:txBody>
      </p:sp>
    </p:spTree>
    <p:extLst>
      <p:ext uri="{BB962C8B-B14F-4D97-AF65-F5344CB8AC3E}">
        <p14:creationId xmlns:p14="http://schemas.microsoft.com/office/powerpoint/2010/main" val="98785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81200" y="2438401"/>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development vs production, volume vs speed.</a:t>
            </a:r>
          </a:p>
          <a:p>
            <a:endParaRPr lang="en-US" dirty="0">
              <a:latin typeface="+mj-lt"/>
            </a:endParaRPr>
          </a:p>
          <a:p>
            <a:r>
              <a:rPr lang="en-US" dirty="0">
                <a:latin typeface="+mj-lt"/>
              </a:rPr>
              <a:t>Common theme</a:t>
            </a:r>
            <a:r>
              <a:rPr lang="en-US" u="none" dirty="0">
                <a:latin typeface="+mj-lt"/>
              </a:rPr>
              <a:t>: building </a:t>
            </a:r>
          </a:p>
          <a:p>
            <a:endParaRPr lang="en-US" dirty="0">
              <a:latin typeface="+mj-lt"/>
            </a:endParaRPr>
          </a:p>
          <a:p>
            <a:r>
              <a:rPr lang="en-US" dirty="0">
                <a:latin typeface="+mj-lt"/>
              </a:rPr>
              <a:t>Keywords</a:t>
            </a:r>
            <a:r>
              <a:rPr lang="en-US" u="none" dirty="0">
                <a:latin typeface="+mj-lt"/>
              </a:rPr>
              <a:t>: infrastructure, data systems, data engineering, the cloud, networks, hardware, software, programming languages, big data management, benchmarking, continuous integration, availability, cybersecurity.</a:t>
            </a:r>
          </a:p>
          <a:p>
            <a:endParaRPr lang="en-US" dirty="0">
              <a:latin typeface="+mj-lt"/>
            </a:endParaRPr>
          </a:p>
          <a:p>
            <a:r>
              <a:rPr lang="en-US" dirty="0">
                <a:latin typeface="+mj-lt"/>
              </a:rPr>
              <a:t>Values</a:t>
            </a:r>
            <a:r>
              <a:rPr lang="en-US" u="none" dirty="0">
                <a:latin typeface="+mj-lt"/>
              </a:rPr>
              <a:t>: speed, stability, robustness, resilience, uptime.</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mj-lt"/>
              </a:rPr>
              <a:t>Systems</a:t>
            </a:r>
          </a:p>
        </p:txBody>
      </p:sp>
      <p:sp>
        <p:nvSpPr>
          <p:cNvPr id="2" name="TextBox 1">
            <a:extLst>
              <a:ext uri="{FF2B5EF4-FFF2-40B4-BE49-F238E27FC236}">
                <a16:creationId xmlns:a16="http://schemas.microsoft.com/office/drawing/2014/main" id="{1507B869-D9C8-4029-88E2-88C856A528E4}"/>
              </a:ext>
            </a:extLst>
          </p:cNvPr>
          <p:cNvSpPr txBox="1"/>
          <p:nvPr/>
        </p:nvSpPr>
        <p:spPr>
          <a:xfrm>
            <a:off x="2133600" y="779614"/>
            <a:ext cx="7772400" cy="1754326"/>
          </a:xfrm>
          <a:prstGeom prst="rect">
            <a:avLst/>
          </a:prstGeom>
          <a:noFill/>
        </p:spPr>
        <p:txBody>
          <a:bodyPr wrap="square" rtlCol="0">
            <a:spAutoFit/>
          </a:bodyPr>
          <a:lstStyle/>
          <a:p>
            <a:pPr algn="ctr"/>
            <a:r>
              <a:rPr lang="en-US" dirty="0">
                <a:latin typeface="+mj-lt"/>
              </a:rPr>
              <a:t>Infrastructure systems and architectures to </a:t>
            </a:r>
            <a:r>
              <a:rPr lang="en-US" b="1" dirty="0">
                <a:solidFill>
                  <a:srgbClr val="FF0000"/>
                </a:solidFill>
                <a:latin typeface="+mj-lt"/>
              </a:rPr>
              <a:t>support working with big data </a:t>
            </a:r>
            <a:r>
              <a:rPr lang="en-US" dirty="0">
                <a:latin typeface="+mj-lt"/>
              </a:rPr>
              <a:t>— big in terms of </a:t>
            </a:r>
            <a:r>
              <a:rPr lang="en-US" u="sng" dirty="0">
                <a:latin typeface="+mj-lt"/>
                <a:hlinkClick r:id="rId2"/>
              </a:rPr>
              <a:t>volume, velocity, and variety</a:t>
            </a:r>
            <a:r>
              <a:rPr lang="en-US" dirty="0">
                <a:latin typeface="+mj-lt"/>
              </a:rPr>
              <a:t> — and building high performance pipelines in both development and production environments. It includes the broad areas of </a:t>
            </a:r>
            <a:r>
              <a:rPr lang="en-US" b="1" dirty="0">
                <a:solidFill>
                  <a:srgbClr val="FF0000"/>
                </a:solidFill>
                <a:latin typeface="+mj-lt"/>
              </a:rPr>
              <a:t>hardware and software (programming) </a:t>
            </a:r>
            <a:r>
              <a:rPr lang="en-US" dirty="0">
                <a:latin typeface="+mj-lt"/>
              </a:rPr>
              <a:t>as such — computer technology as opposed to computer science. </a:t>
            </a:r>
          </a:p>
        </p:txBody>
      </p:sp>
    </p:spTree>
    <p:extLst>
      <p:ext uri="{BB962C8B-B14F-4D97-AF65-F5344CB8AC3E}">
        <p14:creationId xmlns:p14="http://schemas.microsoft.com/office/powerpoint/2010/main" val="3719360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onkey sitting at a desk with a computer&#10;&#10;Description automatically generated with medium confidence">
            <a:extLst>
              <a:ext uri="{FF2B5EF4-FFF2-40B4-BE49-F238E27FC236}">
                <a16:creationId xmlns:a16="http://schemas.microsoft.com/office/drawing/2014/main" id="{4B080302-4E7D-B1F3-7C4C-5FB2CA84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371600"/>
            <a:ext cx="6502400" cy="3657600"/>
          </a:xfrm>
          <a:prstGeom prst="rect">
            <a:avLst/>
          </a:prstGeom>
        </p:spPr>
      </p:pic>
    </p:spTree>
    <p:extLst>
      <p:ext uri="{BB962C8B-B14F-4D97-AF65-F5344CB8AC3E}">
        <p14:creationId xmlns:p14="http://schemas.microsoft.com/office/powerpoint/2010/main" val="375733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76200" y="598157"/>
            <a:ext cx="12039600" cy="4893647"/>
          </a:xfrm>
          <a:prstGeom prst="rect">
            <a:avLst/>
          </a:prstGeom>
          <a:noFill/>
        </p:spPr>
        <p:txBody>
          <a:bodyPr wrap="square" rtlCol="0">
            <a:spAutoFit/>
          </a:bodyPr>
          <a:lstStyle/>
          <a:p>
            <a:pPr algn="ctr"/>
            <a:r>
              <a:rPr lang="en-US" sz="2400" dirty="0">
                <a:latin typeface="+mj-lt"/>
              </a:rPr>
              <a:t>This area consists of actual activities that brings </a:t>
            </a:r>
            <a:r>
              <a:rPr lang="en-US" sz="2400" b="1" dirty="0">
                <a:solidFill>
                  <a:srgbClr val="FF0000"/>
                </a:solidFill>
                <a:latin typeface="+mj-lt"/>
              </a:rPr>
              <a:t>people together to combine expertise</a:t>
            </a:r>
            <a:r>
              <a:rPr lang="en-US" sz="24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400" dirty="0">
              <a:latin typeface="+mj-lt"/>
            </a:endParaRPr>
          </a:p>
          <a:p>
            <a:pPr marL="342900" indent="-342900">
              <a:buFont typeface="Wingdings" panose="05000000000000000000" pitchFamily="2" charset="2"/>
              <a:buChar char="Ø"/>
            </a:pPr>
            <a:r>
              <a:rPr lang="en-US" sz="24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400" dirty="0">
                <a:latin typeface="+mj-lt"/>
              </a:rPr>
              <a:t>This is a non-trivial departure from most current undergraduate models.</a:t>
            </a:r>
          </a:p>
          <a:p>
            <a:pPr lvl="1"/>
            <a:r>
              <a:rPr lang="en-US" sz="2400" dirty="0">
                <a:latin typeface="+mj-lt"/>
              </a:rPr>
              <a:t> </a:t>
            </a:r>
          </a:p>
          <a:p>
            <a:pPr marL="342900" indent="-342900">
              <a:buFont typeface="Wingdings" panose="05000000000000000000" pitchFamily="2" charset="2"/>
              <a:buChar char="Ø"/>
            </a:pPr>
            <a:r>
              <a:rPr lang="en-US" sz="2400" dirty="0">
                <a:latin typeface="+mj-lt"/>
              </a:rPr>
              <a:t>Research experiences will be provided throughout the 3 years </a:t>
            </a:r>
          </a:p>
          <a:p>
            <a:endParaRPr lang="en-US" sz="2400" dirty="0">
              <a:latin typeface="+mj-lt"/>
            </a:endParaRPr>
          </a:p>
          <a:p>
            <a:pPr marL="342900" indent="-342900">
              <a:buFont typeface="Wingdings" panose="05000000000000000000" pitchFamily="2" charset="2"/>
              <a:buChar char="Ø"/>
            </a:pPr>
            <a:r>
              <a:rPr lang="en-US" sz="2400" dirty="0">
                <a:latin typeface="+mj-lt"/>
              </a:rPr>
              <a:t>Develop pathways into applied graduate programs </a:t>
            </a:r>
          </a:p>
          <a:p>
            <a:endParaRPr lang="en-US" sz="2400" dirty="0">
              <a:latin typeface="+mj-lt"/>
            </a:endParaRPr>
          </a:p>
        </p:txBody>
      </p:sp>
    </p:spTree>
    <p:extLst>
      <p:ext uri="{BB962C8B-B14F-4D97-AF65-F5344CB8AC3E}">
        <p14:creationId xmlns:p14="http://schemas.microsoft.com/office/powerpoint/2010/main" val="3613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
                                            <p:txEl>
                                              <p:pRg st="3" end="3"/>
                                            </p:txEl>
                                          </p:spTgt>
                                        </p:tgtEl>
                                        <p:attrNameLst>
                                          <p:attrName>style.color</p:attrName>
                                        </p:attrNameLst>
                                      </p:cBhvr>
                                      <p:to>
                                        <p:clrVal>
                                          <a:srgbClr val="F23704"/>
                                        </p:clrVal>
                                      </p:to>
                                    </p:set>
                                    <p:set>
                                      <p:cBhvr>
                                        <p:cTn id="7" dur="500" fill="hold"/>
                                        <p:tgtEl>
                                          <p:spTgt spid="2">
                                            <p:txEl>
                                              <p:pRg st="3" end="3"/>
                                            </p:txEl>
                                          </p:spTgt>
                                        </p:tgtEl>
                                        <p:attrNameLst>
                                          <p:attrName>fillcolor</p:attrName>
                                        </p:attrNameLst>
                                      </p:cBhvr>
                                      <p:to>
                                        <p:clrVal>
                                          <a:srgbClr val="F23704"/>
                                        </p:clrVal>
                                      </p:to>
                                    </p:set>
                                    <p:set>
                                      <p:cBhvr>
                                        <p:cTn id="8" dur="500" fill="hold"/>
                                        <p:tgtEl>
                                          <p:spTgt spid="2">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1000"/>
                                        <p:tgtEl>
                                          <p:spTgt spid="2">
                                            <p:txEl>
                                              <p:pRg st="7" end="7"/>
                                            </p:txEl>
                                          </p:spTgt>
                                        </p:tgtEl>
                                      </p:cBhvr>
                                    </p:animEffect>
                                    <p:anim calcmode="lin" valueType="num">
                                      <p:cBhvr>
                                        <p:cTn id="2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362200" y="1905000"/>
            <a:ext cx="6553200" cy="731520"/>
          </a:xfrm>
        </p:spPr>
        <p:txBody>
          <a:bodyPr>
            <a:normAutofit fontScale="90000"/>
          </a:bodyPr>
          <a:lstStyle/>
          <a:p>
            <a:r>
              <a:rPr lang="en-US" sz="3600" dirty="0"/>
              <a:t>Course Overview/LMI Challenge</a:t>
            </a:r>
            <a:br>
              <a:rPr lang="en-US" sz="3600" dirty="0"/>
            </a:br>
            <a:br>
              <a:rPr lang="en-US" sz="3600" dirty="0"/>
            </a:br>
            <a:r>
              <a:rPr lang="en-US" sz="3600" dirty="0">
                <a:hlinkClick r:id="rId2"/>
              </a:rPr>
              <a:t>https://www.lmi.org/challenge</a:t>
            </a: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59</a:t>
            </a:fld>
            <a:endParaRPr lang="en-US"/>
          </a:p>
        </p:txBody>
      </p:sp>
    </p:spTree>
    <p:extLst>
      <p:ext uri="{BB962C8B-B14F-4D97-AF65-F5344CB8AC3E}">
        <p14:creationId xmlns:p14="http://schemas.microsoft.com/office/powerpoint/2010/main" val="71246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6</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Data Age? </a:t>
            </a:r>
          </a:p>
        </p:txBody>
      </p:sp>
    </p:spTree>
    <p:extLst>
      <p:ext uri="{BB962C8B-B14F-4D97-AF65-F5344CB8AC3E}">
        <p14:creationId xmlns:p14="http://schemas.microsoft.com/office/powerpoint/2010/main" val="86321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C4EE16-2F6F-45DC-BB3E-33E0DCAE6A78}"/>
              </a:ext>
            </a:extLst>
          </p:cNvPr>
          <p:cNvSpPr txBox="1"/>
          <p:nvPr/>
        </p:nvSpPr>
        <p:spPr>
          <a:xfrm>
            <a:off x="1676400" y="66654"/>
            <a:ext cx="8686800" cy="4924425"/>
          </a:xfrm>
          <a:prstGeom prst="rect">
            <a:avLst/>
          </a:prstGeom>
          <a:noFill/>
        </p:spPr>
        <p:txBody>
          <a:bodyPr wrap="square">
            <a:spAutoFit/>
          </a:bodyPr>
          <a:lstStyle/>
          <a:p>
            <a:r>
              <a:rPr lang="en-US" sz="2000" b="1" dirty="0"/>
              <a:t>Dream Job Discussion</a:t>
            </a:r>
          </a:p>
          <a:p>
            <a:endParaRPr lang="en-US" dirty="0">
              <a:effectLst/>
            </a:endParaRPr>
          </a:p>
          <a:p>
            <a:r>
              <a:rPr lang="en-US" dirty="0">
                <a:effectLst/>
              </a:rPr>
              <a:t>Find a data science "dream job". Assume for a moment that you are destined to be a Data Scientist! March bravely onto the world wide web and find your data scientist dream job, then let's talk about it.  Requirements: must-have "data scientist" in the title Not a requirement - to be a real job, want to create your own...please do, we would all love to hear about it.</a:t>
            </a:r>
            <a:endParaRPr lang="en-US" dirty="0"/>
          </a:p>
          <a:p>
            <a:r>
              <a:rPr lang="en-US" dirty="0"/>
              <a:t> </a:t>
            </a:r>
          </a:p>
          <a:p>
            <a:endParaRPr lang="en-US" dirty="0"/>
          </a:p>
          <a:p>
            <a:endParaRPr lang="en-US" dirty="0"/>
          </a:p>
          <a:p>
            <a:r>
              <a:rPr lang="en-US" sz="2400" b="1" dirty="0"/>
              <a:t>Answer these questions</a:t>
            </a:r>
          </a:p>
          <a:p>
            <a:endParaRPr lang="en-US" b="1" dirty="0"/>
          </a:p>
          <a:p>
            <a:r>
              <a:rPr lang="en-US" dirty="0">
                <a:effectLst/>
              </a:rPr>
              <a:t>     - What do I love about this job (salary, company, mission, area of focus, location...etc.)?</a:t>
            </a:r>
            <a:endParaRPr lang="en-US" dirty="0"/>
          </a:p>
          <a:p>
            <a:r>
              <a:rPr lang="en-US" dirty="0"/>
              <a:t> </a:t>
            </a:r>
            <a:r>
              <a:rPr lang="en-US" dirty="0">
                <a:effectLst/>
              </a:rPr>
              <a:t>     - Which components of the Data Science framework are represented (if you can tell)? </a:t>
            </a:r>
            <a:endParaRPr lang="en-US" dirty="0"/>
          </a:p>
          <a:p>
            <a:r>
              <a:rPr lang="en-US" dirty="0">
                <a:effectLst/>
              </a:rPr>
              <a:t>     - What do I need to know to do this job (coding, databases, how to build a self-actualizing and empathetic robot..</a:t>
            </a:r>
            <a:r>
              <a:rPr lang="en-US" dirty="0" err="1">
                <a:effectLst/>
              </a:rPr>
              <a:t>etc</a:t>
            </a:r>
            <a:r>
              <a:rPr lang="en-US" dirty="0">
                <a:effectLst/>
              </a:rPr>
              <a:t>)? </a:t>
            </a:r>
            <a:endParaRPr lang="en-US" dirty="0"/>
          </a:p>
          <a:p>
            <a:r>
              <a:rPr lang="en-US" dirty="0">
                <a:effectLst/>
              </a:rPr>
              <a:t>     - How much of what is required do I already know? (0%....100%)?</a:t>
            </a:r>
            <a:endParaRPr lang="en-US" dirty="0"/>
          </a:p>
        </p:txBody>
      </p:sp>
    </p:spTree>
    <p:extLst>
      <p:ext uri="{BB962C8B-B14F-4D97-AF65-F5344CB8AC3E}">
        <p14:creationId xmlns:p14="http://schemas.microsoft.com/office/powerpoint/2010/main" val="191404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5098689" y="2567439"/>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Tree>
    <p:extLst>
      <p:ext uri="{BB962C8B-B14F-4D97-AF65-F5344CB8AC3E}">
        <p14:creationId xmlns:p14="http://schemas.microsoft.com/office/powerpoint/2010/main" val="86483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709EE-1BC7-D844-07A6-3B383D1F7508}"/>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48B695BE-F842-F28C-D3CA-5419C2D904CF}"/>
              </a:ext>
            </a:extLst>
          </p:cNvPr>
          <p:cNvSpPr>
            <a:spLocks noGrp="1"/>
          </p:cNvSpPr>
          <p:nvPr>
            <p:ph type="sldNum" sz="quarter" idx="11"/>
          </p:nvPr>
        </p:nvSpPr>
        <p:spPr/>
        <p:txBody>
          <a:bodyPr/>
          <a:lstStyle/>
          <a:p>
            <a:pPr>
              <a:defRPr/>
            </a:pPr>
            <a:fld id="{BF5384DF-3CC5-CF4E-9FE1-5084770CC286}" type="slidenum">
              <a:rPr lang="en-US" smtClean="0"/>
              <a:pPr>
                <a:defRPr/>
              </a:pPr>
              <a:t>8</a:t>
            </a:fld>
            <a:endParaRPr lang="en-US" dirty="0"/>
          </a:p>
        </p:txBody>
      </p:sp>
      <p:pic>
        <p:nvPicPr>
          <p:cNvPr id="5" name="Picture 4">
            <a:extLst>
              <a:ext uri="{FF2B5EF4-FFF2-40B4-BE49-F238E27FC236}">
                <a16:creationId xmlns:a16="http://schemas.microsoft.com/office/drawing/2014/main" id="{F5B66248-8B25-56A6-7143-896D65631E7A}"/>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4711E39-F195-BB39-1CE5-4DD0A8B8DD51}"/>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7A732CA-D69D-F1D7-3CC3-90C987DD7FEF}"/>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is the time increment?</a:t>
            </a:r>
          </a:p>
        </p:txBody>
      </p:sp>
      <p:sp>
        <p:nvSpPr>
          <p:cNvPr id="9" name="Rectangle 8">
            <a:extLst>
              <a:ext uri="{FF2B5EF4-FFF2-40B4-BE49-F238E27FC236}">
                <a16:creationId xmlns:a16="http://schemas.microsoft.com/office/drawing/2014/main" id="{3909CFCF-AF68-5AC6-6D8B-608E733DFBD7}"/>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7999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8"/>
                                        </p:tgtEl>
                                      </p:cBhvr>
                                    </p:animEffect>
                                    <p:animScale>
                                      <p:cBhvr>
                                        <p:cTn id="7" dur="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2751665" y="2561897"/>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
        <p:nvSpPr>
          <p:cNvPr id="2" name="TextBox 1">
            <a:extLst>
              <a:ext uri="{FF2B5EF4-FFF2-40B4-BE49-F238E27FC236}">
                <a16:creationId xmlns:a16="http://schemas.microsoft.com/office/drawing/2014/main" id="{9EF78F0E-E6B3-C20A-D638-98E4B0789FD6}"/>
              </a:ext>
            </a:extLst>
          </p:cNvPr>
          <p:cNvSpPr txBox="1"/>
          <p:nvPr/>
        </p:nvSpPr>
        <p:spPr>
          <a:xfrm>
            <a:off x="7901878" y="304800"/>
            <a:ext cx="3886200" cy="360098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Billion social media users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Users Table: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Source: International Telecommunications Union (Agency of the UN)</a:t>
            </a: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AF85D8-9849-DDD1-0E22-26571D1B9976}"/>
              </a:ext>
            </a:extLst>
          </p:cNvPr>
          <p:cNvPicPr>
            <a:picLocks noChangeAspect="1"/>
          </p:cNvPicPr>
          <p:nvPr/>
        </p:nvPicPr>
        <p:blipFill>
          <a:blip r:embed="rId3"/>
          <a:stretch>
            <a:fillRect/>
          </a:stretch>
        </p:blipFill>
        <p:spPr>
          <a:xfrm>
            <a:off x="7388020" y="914400"/>
            <a:ext cx="4803980" cy="2209800"/>
          </a:xfrm>
          <a:prstGeom prst="rect">
            <a:avLst/>
          </a:prstGeom>
        </p:spPr>
      </p:pic>
    </p:spTree>
    <p:extLst>
      <p:ext uri="{BB962C8B-B14F-4D97-AF65-F5344CB8AC3E}">
        <p14:creationId xmlns:p14="http://schemas.microsoft.com/office/powerpoint/2010/main" val="37530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57dd0c0e-d651-4102-9499-6122668796bc"/>
  <p:tag name="SLIDO_EVENT_SECTION_UUID" val="a4d48b7c-c331-40db-b4d7-8b7fe32d5de2"/>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M4OTkwODR9"/>
  <p:tag name="SLIDO_TYPE" val="SlidoPoll"/>
  <p:tag name="SLIDO_POLL_UUID" val="6aac9bc6-161e-42e0-9ed7-c17e81305760"/>
  <p:tag name="SLIDO_TIMELINE" val="W3sicG9sbFF1ZXN0aW9uVXVpZCI6IjdiMzE2YzhjLWJmNGQtNDRkMy1iYTAzLTQyOTFiNDU4OTZiMCIsInNob3dSZXN1bHRzIjpmYWxzZSwic2hvd0NvcnJlY3RBbnN3ZXJzIjpmYWxzZSwidm90aW5nTG9ja2VkIjpmYWxzZX0seyJwb2xsUXVlc3Rpb25VdWlkIjoiN2IzMTZjOGMtYmY0ZC00NGQzLWJhMDMtNDI5MWI0NTg5NmIwIiwic2hvd1Jlc3VsdHMiOnRydWUsInNob3dDb3JyZWN0QW5zd2VycyI6ZmFsc2UsInZvdGluZ0xvY2tlZCI6ZmFsc2V9XQ=="/>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ED896D-4F34-4924-85C5-31CFF61C77F8}">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schemas.microsoft.com/office/2006/metadata/propertie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2993</Words>
  <Application>Microsoft Office PowerPoint</Application>
  <PresentationFormat>Widescreen</PresentationFormat>
  <Paragraphs>326</Paragraphs>
  <Slides>60</Slides>
  <Notes>6</Notes>
  <HiddenSlides>11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Amasis MT Pro Light</vt:lpstr>
      <vt:lpstr>Arial</vt:lpstr>
      <vt:lpstr>Avenir Next</vt:lpstr>
      <vt:lpstr>Avenir Next Demi Bold</vt:lpstr>
      <vt:lpstr>Bodoni MT</vt:lpstr>
      <vt:lpstr>Book Antiqua</vt:lpstr>
      <vt:lpstr>Calibri</vt:lpstr>
      <vt:lpstr>Courier New</vt:lpstr>
      <vt:lpstr>Lato Bold</vt:lpstr>
      <vt:lpstr>Lato Light</vt:lpstr>
      <vt:lpstr>Times New Roman</vt:lpstr>
      <vt:lpstr>Wingdings</vt:lpstr>
      <vt:lpstr>Zapf Dingbats</vt:lpstr>
      <vt:lpstr>GW_Photography_Campus_0</vt:lpstr>
      <vt:lpstr>PowerPoint Presentation</vt:lpstr>
      <vt:lpstr>Brian Wright  Assistant Professor Director for Undergrad Programs University of Virginia  PhD: Higher Education Administration Economics, Public Policy  Founded the DS Program at GWU Founded the DSI at GWU  Founded(ing) UVA’s Undergraduate Programs  Founder of DS Labs llc Worked in Defense Consulting for 10 years  Board Member for DC Data Community – 40k Members  </vt:lpstr>
      <vt:lpstr>Research Interest: Intersection of Data Science and Education generally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Data Science Concepts</vt:lpstr>
      <vt:lpstr>SDS View on Data Science</vt:lpstr>
      <vt:lpstr>“Analytics” </vt:lpstr>
      <vt:lpstr>PowerPoint Presentation</vt:lpstr>
      <vt:lpstr>Examples</vt:lpstr>
      <vt:lpstr>PowerPoint Presentation</vt:lpstr>
      <vt:lpstr>PowerPoint Presentation</vt:lpstr>
      <vt:lpstr>PowerPoint Presentation</vt:lpstr>
      <vt:lpstr>Machine Learning Key Points</vt:lpstr>
      <vt:lpstr>Example of K-Means, What is Happening?</vt:lpstr>
      <vt:lpstr>Machine Learning Progress </vt:lpstr>
      <vt:lpstr>Machine vs. human</vt:lpstr>
      <vt:lpstr>PowerPoint Presentation</vt:lpstr>
      <vt:lpstr>PowerPoint Presentation</vt:lpstr>
      <vt:lpstr>PowerPoint Presentation</vt:lpstr>
      <vt:lpstr>PowerPoint Presentation</vt:lpstr>
      <vt:lpstr>PowerPoint Presentation</vt:lpstr>
      <vt:lpstr>Data Science, brief History</vt:lpstr>
      <vt:lpstr>Data Science, brief History</vt:lpstr>
      <vt:lpstr>Data Science, brief History</vt:lpstr>
      <vt:lpstr>Data Science, brief History</vt:lpstr>
      <vt:lpstr>PowerPoint Presentation</vt:lpstr>
      <vt:lpstr>Data Science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safety of our authors, viewers, and partners is our top priority.“  Moved to personalized content not promoting broad trends of topics.  https://support.google.com/youtube/answer/2801964?hl=en-GB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Overview/LMI Challenge  https://www.lmi.org/challenge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2020-01-14T20:21:30Z</dcterms:created>
  <dcterms:modified xsi:type="dcterms:W3CDTF">2023-08-22T16:42:24Z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ies>
</file>